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6" r:id="rId7"/>
    <p:sldId id="267" r:id="rId8"/>
    <p:sldId id="268" r:id="rId9"/>
    <p:sldId id="269" r:id="rId10"/>
    <p:sldId id="262" r:id="rId11"/>
    <p:sldId id="261" r:id="rId12"/>
    <p:sldId id="263" r:id="rId13"/>
    <p:sldId id="265" r:id="rId14"/>
  </p:sldIdLst>
  <p:sldSz cx="14630400" cy="8229600"/>
  <p:notesSz cx="8229600" cy="14630400"/>
  <p:embeddedFontLst>
    <p:embeddedFont>
      <p:font typeface="Inter" panose="020B0604020202020204" charset="0"/>
      <p:regular r:id="rId16"/>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4" d="100"/>
          <a:sy n="54" d="100"/>
        </p:scale>
        <p:origin x="71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56443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271276" y="344117"/>
            <a:ext cx="13040963" cy="2891909"/>
          </a:xfrm>
          <a:prstGeom prst="rect">
            <a:avLst/>
          </a:prstGeom>
          <a:noFill/>
          <a:ln/>
        </p:spPr>
        <p:txBody>
          <a:bodyPr wrap="square" lIns="0" tIns="0" rIns="0" bIns="0" rtlCol="0" anchor="t"/>
          <a:lstStyle/>
          <a:p>
            <a:pPr marL="0" indent="0">
              <a:lnSpc>
                <a:spcPts val="5850"/>
              </a:lnSpc>
              <a:buNone/>
            </a:pPr>
            <a:r>
              <a:rPr lang="it-IT" sz="4650" b="1" dirty="0">
                <a:solidFill>
                  <a:srgbClr val="000000"/>
                </a:solidFill>
                <a:latin typeface="Petrona Bold" pitchFamily="34" charset="0"/>
                <a:ea typeface="Petrona Bold" pitchFamily="34" charset="-122"/>
                <a:cs typeface="Petrona Bold" pitchFamily="34" charset="-120"/>
              </a:rPr>
              <a:t>PROGETTO DI ARCHITETTURE AVANZATE DEI</a:t>
            </a:r>
          </a:p>
          <a:p>
            <a:pPr marL="0" indent="0">
              <a:lnSpc>
                <a:spcPts val="5850"/>
              </a:lnSpc>
              <a:buNone/>
            </a:pPr>
            <a:r>
              <a:rPr lang="it-IT" sz="4650" b="1" dirty="0">
                <a:solidFill>
                  <a:srgbClr val="000000"/>
                </a:solidFill>
                <a:latin typeface="Petrona Bold" pitchFamily="34" charset="0"/>
                <a:ea typeface="Petrona Bold" pitchFamily="34" charset="-122"/>
                <a:cs typeface="Petrona Bold" pitchFamily="34" charset="-120"/>
              </a:rPr>
              <a:t>SISTEMI DI ELABORAZIONE E PROGRAMMAZIONE:</a:t>
            </a:r>
          </a:p>
          <a:p>
            <a:pPr marL="0" indent="0">
              <a:lnSpc>
                <a:spcPts val="5850"/>
              </a:lnSpc>
              <a:buNone/>
            </a:pPr>
            <a:r>
              <a:rPr lang="it-IT" sz="4650" b="1" dirty="0">
                <a:solidFill>
                  <a:srgbClr val="000000"/>
                </a:solidFill>
                <a:latin typeface="Petrona Bold" pitchFamily="34" charset="0"/>
                <a:ea typeface="Petrona Bold" pitchFamily="34" charset="-122"/>
                <a:cs typeface="Petrona Bold" pitchFamily="34" charset="-120"/>
              </a:rPr>
              <a:t>Predizione struttura terziaria delle proteine</a:t>
            </a:r>
            <a:endParaRPr lang="en-US" sz="4650" dirty="0"/>
          </a:p>
        </p:txBody>
      </p:sp>
      <p:sp>
        <p:nvSpPr>
          <p:cNvPr id="5" name="Shape 2"/>
          <p:cNvSpPr/>
          <p:nvPr/>
        </p:nvSpPr>
        <p:spPr>
          <a:xfrm>
            <a:off x="793790" y="6626662"/>
            <a:ext cx="362903" cy="362903"/>
          </a:xfrm>
          <a:prstGeom prst="roundRect">
            <a:avLst>
              <a:gd name="adj" fmla="val 25194296"/>
            </a:avLst>
          </a:prstGeom>
          <a:noFill/>
          <a:ln w="7620">
            <a:solidFill>
              <a:srgbClr val="FFFFFF"/>
            </a:solidFill>
            <a:prstDash val="solid"/>
          </a:ln>
        </p:spPr>
        <p:txBody>
          <a:bodyPr/>
          <a:lstStyle/>
          <a:p>
            <a:endParaRPr lang="it-IT"/>
          </a:p>
        </p:txBody>
      </p:sp>
      <p:sp>
        <p:nvSpPr>
          <p:cNvPr id="7" name="Text 3"/>
          <p:cNvSpPr/>
          <p:nvPr/>
        </p:nvSpPr>
        <p:spPr>
          <a:xfrm>
            <a:off x="1270040" y="6609755"/>
            <a:ext cx="2068235" cy="396835"/>
          </a:xfrm>
          <a:prstGeom prst="rect">
            <a:avLst/>
          </a:prstGeom>
          <a:noFill/>
          <a:ln/>
        </p:spPr>
        <p:txBody>
          <a:bodyPr wrap="none" lIns="0" tIns="0" rIns="0" bIns="0" rtlCol="0" anchor="t"/>
          <a:lstStyle/>
          <a:p>
            <a:pPr marL="0" indent="0" algn="l">
              <a:lnSpc>
                <a:spcPts val="3100"/>
              </a:lnSpc>
              <a:buNone/>
            </a:pPr>
            <a:endParaRPr lang="en-US" sz="2200" dirty="0"/>
          </a:p>
        </p:txBody>
      </p:sp>
      <p:sp>
        <p:nvSpPr>
          <p:cNvPr id="8" name="CasellaDiTesto 7">
            <a:extLst>
              <a:ext uri="{FF2B5EF4-FFF2-40B4-BE49-F238E27FC236}">
                <a16:creationId xmlns:a16="http://schemas.microsoft.com/office/drawing/2014/main" id="{4514E9DB-C433-64A0-5866-9F915EBBD080}"/>
              </a:ext>
            </a:extLst>
          </p:cNvPr>
          <p:cNvSpPr txBox="1"/>
          <p:nvPr/>
        </p:nvSpPr>
        <p:spPr>
          <a:xfrm>
            <a:off x="271276" y="4260432"/>
            <a:ext cx="7556421" cy="1815882"/>
          </a:xfrm>
          <a:prstGeom prst="rect">
            <a:avLst/>
          </a:prstGeom>
          <a:noFill/>
        </p:spPr>
        <p:txBody>
          <a:bodyPr wrap="square" rtlCol="0">
            <a:spAutoFit/>
          </a:bodyPr>
          <a:lstStyle/>
          <a:p>
            <a:pPr algn="l"/>
            <a:r>
              <a:rPr lang="it-IT" sz="2800" dirty="0">
                <a:latin typeface="CMR12"/>
              </a:rPr>
              <a:t>Gruppo 3</a:t>
            </a:r>
            <a:r>
              <a:rPr lang="it-IT" sz="2800" b="0" i="0" u="none" strike="noStrike" baseline="0" dirty="0">
                <a:latin typeface="CMR12"/>
              </a:rPr>
              <a:t>:</a:t>
            </a:r>
          </a:p>
          <a:p>
            <a:pPr algn="l"/>
            <a:r>
              <a:rPr lang="it-IT" sz="2800" b="1" i="0" u="none" strike="noStrike" baseline="0" dirty="0">
                <a:latin typeface="CMBX12"/>
              </a:rPr>
              <a:t>Gallicchio Vittorio: </a:t>
            </a:r>
            <a:r>
              <a:rPr lang="it-IT" sz="2800" b="1" i="0" u="none" strike="noStrike" baseline="0" dirty="0" err="1">
                <a:latin typeface="CMBX12"/>
              </a:rPr>
              <a:t>Mat</a:t>
            </a:r>
            <a:r>
              <a:rPr lang="it-IT" sz="2800" b="1" i="0" u="none" strike="noStrike" baseline="0" dirty="0">
                <a:latin typeface="CMBX12"/>
              </a:rPr>
              <a:t>. 263726</a:t>
            </a:r>
          </a:p>
          <a:p>
            <a:pPr algn="l"/>
            <a:r>
              <a:rPr lang="it-IT" sz="2800" b="1" i="0" u="none" strike="noStrike" baseline="0" dirty="0">
                <a:latin typeface="CMBX12"/>
              </a:rPr>
              <a:t>Tocci Andrea: </a:t>
            </a:r>
            <a:r>
              <a:rPr lang="it-IT" sz="2800" b="1" i="0" u="none" strike="noStrike" baseline="0" dirty="0" err="1">
                <a:latin typeface="CMBX12"/>
              </a:rPr>
              <a:t>Mat</a:t>
            </a:r>
            <a:r>
              <a:rPr lang="it-IT" sz="2800" b="1" i="0" u="none" strike="noStrike" baseline="0" dirty="0">
                <a:latin typeface="CMBX12"/>
              </a:rPr>
              <a:t>. 263799</a:t>
            </a:r>
          </a:p>
          <a:p>
            <a:pPr algn="l"/>
            <a:r>
              <a:rPr lang="it-IT" sz="2800" b="1" i="0" u="none" strike="noStrike" baseline="0" dirty="0">
                <a:latin typeface="CMBX12"/>
              </a:rPr>
              <a:t>Toto Andrea: </a:t>
            </a:r>
            <a:r>
              <a:rPr lang="it-IT" sz="2800" b="1" i="0" u="none" strike="noStrike" baseline="0" dirty="0" err="1">
                <a:latin typeface="CMBX12"/>
              </a:rPr>
              <a:t>Mat</a:t>
            </a:r>
            <a:r>
              <a:rPr lang="it-IT" sz="2800" b="1" i="0" u="none" strike="noStrike" baseline="0" dirty="0">
                <a:latin typeface="CMBX12"/>
              </a:rPr>
              <a:t>. 236065</a:t>
            </a:r>
            <a:endParaRPr lang="it-IT" sz="2800" b="1" dirty="0"/>
          </a:p>
        </p:txBody>
      </p:sp>
      <p:sp>
        <p:nvSpPr>
          <p:cNvPr id="9" name="CasellaDiTesto 8">
            <a:extLst>
              <a:ext uri="{FF2B5EF4-FFF2-40B4-BE49-F238E27FC236}">
                <a16:creationId xmlns:a16="http://schemas.microsoft.com/office/drawing/2014/main" id="{A77F5A6E-C6C0-C27B-4117-75EB5AF14C75}"/>
              </a:ext>
            </a:extLst>
          </p:cNvPr>
          <p:cNvSpPr txBox="1"/>
          <p:nvPr/>
        </p:nvSpPr>
        <p:spPr>
          <a:xfrm>
            <a:off x="5035138" y="7423818"/>
            <a:ext cx="4858866" cy="461665"/>
          </a:xfrm>
          <a:prstGeom prst="rect">
            <a:avLst/>
          </a:prstGeom>
          <a:noFill/>
        </p:spPr>
        <p:txBody>
          <a:bodyPr wrap="square" rtlCol="0">
            <a:spAutoFit/>
          </a:bodyPr>
          <a:lstStyle/>
          <a:p>
            <a:r>
              <a:rPr lang="it-IT" sz="2400" b="1" dirty="0">
                <a:latin typeface="Petrona Bold"/>
              </a:rPr>
              <a:t>Anno accademico 2024/2025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1155" y="572810"/>
            <a:ext cx="7801689" cy="1258491"/>
          </a:xfrm>
          <a:prstGeom prst="rect">
            <a:avLst/>
          </a:prstGeom>
          <a:noFill/>
          <a:ln/>
        </p:spPr>
        <p:txBody>
          <a:bodyPr wrap="square" lIns="0" tIns="0" rIns="0" bIns="0" rtlCol="0" anchor="t"/>
          <a:lstStyle/>
          <a:p>
            <a:pPr marL="0" indent="0">
              <a:lnSpc>
                <a:spcPts val="4950"/>
              </a:lnSpc>
              <a:buNone/>
            </a:pPr>
            <a:r>
              <a:rPr lang="en-US" sz="3950" b="1" dirty="0">
                <a:solidFill>
                  <a:srgbClr val="000000"/>
                </a:solidFill>
                <a:latin typeface="Petrona Bold" pitchFamily="34" charset="0"/>
                <a:ea typeface="Petrona Bold" pitchFamily="34" charset="-122"/>
                <a:cs typeface="Petrona Bold" pitchFamily="34" charset="-120"/>
              </a:rPr>
              <a:t>OpenMP: Parallelismo per Architetture Multicore</a:t>
            </a:r>
            <a:endParaRPr lang="en-US" sz="3950" dirty="0"/>
          </a:p>
        </p:txBody>
      </p:sp>
      <p:pic>
        <p:nvPicPr>
          <p:cNvPr id="4" name="Image 1" descr="preencoded.png"/>
          <p:cNvPicPr>
            <a:picLocks noChangeAspect="1"/>
          </p:cNvPicPr>
          <p:nvPr/>
        </p:nvPicPr>
        <p:blipFill>
          <a:blip r:embed="rId4"/>
          <a:stretch>
            <a:fillRect/>
          </a:stretch>
        </p:blipFill>
        <p:spPr>
          <a:xfrm>
            <a:off x="671155" y="2118836"/>
            <a:ext cx="479346" cy="479346"/>
          </a:xfrm>
          <a:prstGeom prst="rect">
            <a:avLst/>
          </a:prstGeom>
        </p:spPr>
      </p:pic>
      <p:sp>
        <p:nvSpPr>
          <p:cNvPr id="5" name="Text 1"/>
          <p:cNvSpPr/>
          <p:nvPr/>
        </p:nvSpPr>
        <p:spPr>
          <a:xfrm>
            <a:off x="671155" y="2789873"/>
            <a:ext cx="2516862" cy="314563"/>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Threads</a:t>
            </a:r>
            <a:endParaRPr lang="en-US" sz="1950" dirty="0"/>
          </a:p>
        </p:txBody>
      </p:sp>
      <p:sp>
        <p:nvSpPr>
          <p:cNvPr id="6" name="Text 2"/>
          <p:cNvSpPr/>
          <p:nvPr/>
        </p:nvSpPr>
        <p:spPr>
          <a:xfrm>
            <a:off x="671155" y="3219450"/>
            <a:ext cx="3757017" cy="1227296"/>
          </a:xfrm>
          <a:prstGeom prst="rect">
            <a:avLst/>
          </a:prstGeom>
          <a:noFill/>
          <a:ln/>
        </p:spPr>
        <p:txBody>
          <a:bodyPr wrap="square" lIns="0" tIns="0" rIns="0" bIns="0" rtlCol="0" anchor="t"/>
          <a:lstStyle/>
          <a:p>
            <a:pPr marL="0" indent="0" algn="l">
              <a:lnSpc>
                <a:spcPts val="2400"/>
              </a:lnSpc>
              <a:buNone/>
            </a:pPr>
            <a:r>
              <a:rPr lang="en-US" sz="1500" dirty="0">
                <a:solidFill>
                  <a:srgbClr val="272525"/>
                </a:solidFill>
                <a:latin typeface="Inter" pitchFamily="34" charset="0"/>
                <a:ea typeface="Inter" pitchFamily="34" charset="-122"/>
                <a:cs typeface="Inter" pitchFamily="34" charset="-120"/>
              </a:rPr>
              <a:t>OpenMP distribuisce il carico di lavoro tra più thread, ciascuno dei quali esegue un'istanza indipendente del codice su un core del processore.</a:t>
            </a:r>
            <a:endParaRPr lang="en-US" sz="1500" dirty="0"/>
          </a:p>
        </p:txBody>
      </p:sp>
      <p:pic>
        <p:nvPicPr>
          <p:cNvPr id="7" name="Image 2" descr="preencoded.png"/>
          <p:cNvPicPr>
            <a:picLocks noChangeAspect="1"/>
          </p:cNvPicPr>
          <p:nvPr/>
        </p:nvPicPr>
        <p:blipFill>
          <a:blip r:embed="rId5"/>
          <a:stretch>
            <a:fillRect/>
          </a:stretch>
        </p:blipFill>
        <p:spPr>
          <a:xfrm>
            <a:off x="4715708" y="2118836"/>
            <a:ext cx="479346" cy="479346"/>
          </a:xfrm>
          <a:prstGeom prst="rect">
            <a:avLst/>
          </a:prstGeom>
        </p:spPr>
      </p:pic>
      <p:sp>
        <p:nvSpPr>
          <p:cNvPr id="8" name="Text 3"/>
          <p:cNvSpPr/>
          <p:nvPr/>
        </p:nvSpPr>
        <p:spPr>
          <a:xfrm>
            <a:off x="4715708" y="2789873"/>
            <a:ext cx="2516862" cy="314563"/>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Esecuzione Parallela</a:t>
            </a:r>
            <a:endParaRPr lang="en-US" sz="1950" dirty="0"/>
          </a:p>
        </p:txBody>
      </p:sp>
      <p:sp>
        <p:nvSpPr>
          <p:cNvPr id="9" name="Text 4"/>
          <p:cNvSpPr/>
          <p:nvPr/>
        </p:nvSpPr>
        <p:spPr>
          <a:xfrm>
            <a:off x="4715708" y="3219450"/>
            <a:ext cx="3757136" cy="1534120"/>
          </a:xfrm>
          <a:prstGeom prst="rect">
            <a:avLst/>
          </a:prstGeom>
          <a:noFill/>
          <a:ln/>
        </p:spPr>
        <p:txBody>
          <a:bodyPr wrap="square" lIns="0" tIns="0" rIns="0" bIns="0" rtlCol="0" anchor="t"/>
          <a:lstStyle/>
          <a:p>
            <a:pPr marL="0" indent="0" algn="l">
              <a:lnSpc>
                <a:spcPts val="2400"/>
              </a:lnSpc>
              <a:buNone/>
            </a:pPr>
            <a:r>
              <a:rPr lang="en-US" sz="1500" dirty="0">
                <a:solidFill>
                  <a:srgbClr val="272525"/>
                </a:solidFill>
                <a:latin typeface="Inter" pitchFamily="34" charset="0"/>
                <a:ea typeface="Inter" pitchFamily="34" charset="-122"/>
                <a:cs typeface="Inter" pitchFamily="34" charset="-120"/>
              </a:rPr>
              <a:t>L'esecuzione parallela di blocchi di codice e cicli for permette di sfruttare al meglio la potenza di calcolo dei processori multicore, accelerando i tempi di esecuzione.</a:t>
            </a:r>
            <a:endParaRPr lang="en-US" sz="1500" dirty="0"/>
          </a:p>
        </p:txBody>
      </p:sp>
      <p:sp>
        <p:nvSpPr>
          <p:cNvPr id="13" name="CasellaDiTesto 12">
            <a:extLst>
              <a:ext uri="{FF2B5EF4-FFF2-40B4-BE49-F238E27FC236}">
                <a16:creationId xmlns:a16="http://schemas.microsoft.com/office/drawing/2014/main" id="{1D870BED-8FC9-AA26-3163-A54D9E10C882}"/>
              </a:ext>
            </a:extLst>
          </p:cNvPr>
          <p:cNvSpPr txBox="1"/>
          <p:nvPr/>
        </p:nvSpPr>
        <p:spPr>
          <a:xfrm>
            <a:off x="484018" y="6526414"/>
            <a:ext cx="8175961" cy="830997"/>
          </a:xfrm>
          <a:prstGeom prst="rect">
            <a:avLst/>
          </a:prstGeom>
          <a:noFill/>
        </p:spPr>
        <p:txBody>
          <a:bodyPr wrap="square" rtlCol="0">
            <a:spAutoFit/>
          </a:bodyPr>
          <a:lstStyle/>
          <a:p>
            <a:r>
              <a:rPr lang="it-IT" sz="2400" dirty="0"/>
              <a:t>Aggiungere direttive usate di OMP, cosa fanno e come abbiamo implementato il parallelismo noi</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646152" y="721400"/>
            <a:ext cx="6491526" cy="605790"/>
          </a:xfrm>
          <a:prstGeom prst="rect">
            <a:avLst/>
          </a:prstGeom>
          <a:noFill/>
          <a:ln/>
        </p:spPr>
        <p:txBody>
          <a:bodyPr wrap="none" lIns="0" tIns="0" rIns="0" bIns="0" rtlCol="0" anchor="t"/>
          <a:lstStyle/>
          <a:p>
            <a:pPr marL="0" indent="0">
              <a:lnSpc>
                <a:spcPts val="4750"/>
              </a:lnSpc>
              <a:buNone/>
            </a:pPr>
            <a:r>
              <a:rPr lang="en-US" sz="3800" b="1" dirty="0">
                <a:solidFill>
                  <a:srgbClr val="000000"/>
                </a:solidFill>
                <a:latin typeface="Petrona Bold" pitchFamily="34" charset="0"/>
                <a:ea typeface="Petrona Bold" pitchFamily="34" charset="-122"/>
                <a:cs typeface="Petrona Bold" pitchFamily="34" charset="-120"/>
              </a:rPr>
              <a:t>Risultati delle Ottimizzazioni</a:t>
            </a:r>
            <a:endParaRPr lang="en-US" sz="3800" dirty="0"/>
          </a:p>
        </p:txBody>
      </p:sp>
      <p:sp>
        <p:nvSpPr>
          <p:cNvPr id="4" name="Text 1"/>
          <p:cNvSpPr/>
          <p:nvPr/>
        </p:nvSpPr>
        <p:spPr>
          <a:xfrm>
            <a:off x="646152" y="1696403"/>
            <a:ext cx="3787378" cy="609243"/>
          </a:xfrm>
          <a:prstGeom prst="rect">
            <a:avLst/>
          </a:prstGeom>
          <a:noFill/>
          <a:ln/>
        </p:spPr>
        <p:txBody>
          <a:bodyPr wrap="none" lIns="0" tIns="0" rIns="0" bIns="0" rtlCol="0" anchor="t"/>
          <a:lstStyle/>
          <a:p>
            <a:pPr marL="0" indent="0" algn="ctr">
              <a:lnSpc>
                <a:spcPts val="4750"/>
              </a:lnSpc>
              <a:buNone/>
            </a:pPr>
            <a:r>
              <a:rPr lang="en-US" sz="4750" b="1" dirty="0">
                <a:solidFill>
                  <a:srgbClr val="272525"/>
                </a:solidFill>
                <a:latin typeface="Petrona Bold" pitchFamily="34" charset="0"/>
                <a:ea typeface="Petrona Bold" pitchFamily="34" charset="-122"/>
                <a:cs typeface="Petrona Bold" pitchFamily="34" charset="-120"/>
              </a:rPr>
              <a:t>78%</a:t>
            </a:r>
            <a:endParaRPr lang="en-US" sz="4750" dirty="0"/>
          </a:p>
        </p:txBody>
      </p:sp>
      <p:sp>
        <p:nvSpPr>
          <p:cNvPr id="5" name="Text 2"/>
          <p:cNvSpPr/>
          <p:nvPr/>
        </p:nvSpPr>
        <p:spPr>
          <a:xfrm>
            <a:off x="1328142" y="2536388"/>
            <a:ext cx="2423279" cy="302776"/>
          </a:xfrm>
          <a:prstGeom prst="rect">
            <a:avLst/>
          </a:prstGeom>
          <a:noFill/>
          <a:ln/>
        </p:spPr>
        <p:txBody>
          <a:bodyPr wrap="none" lIns="0" tIns="0" rIns="0" bIns="0" rtlCol="0" anchor="t"/>
          <a:lstStyle/>
          <a:p>
            <a:pPr marL="0" indent="0" algn="ctr">
              <a:lnSpc>
                <a:spcPts val="2350"/>
              </a:lnSpc>
              <a:buNone/>
            </a:pPr>
            <a:r>
              <a:rPr lang="en-US" sz="1900" b="1" dirty="0">
                <a:solidFill>
                  <a:srgbClr val="272525"/>
                </a:solidFill>
                <a:latin typeface="Petrona Bold" pitchFamily="34" charset="0"/>
                <a:ea typeface="Petrona Bold" pitchFamily="34" charset="-122"/>
                <a:cs typeface="Petrona Bold" pitchFamily="34" charset="-120"/>
              </a:rPr>
              <a:t>C vs x86-32+SSE</a:t>
            </a:r>
            <a:endParaRPr lang="en-US" sz="1900" dirty="0"/>
          </a:p>
        </p:txBody>
      </p:sp>
      <p:sp>
        <p:nvSpPr>
          <p:cNvPr id="6" name="Text 3"/>
          <p:cNvSpPr/>
          <p:nvPr/>
        </p:nvSpPr>
        <p:spPr>
          <a:xfrm>
            <a:off x="646152" y="2949893"/>
            <a:ext cx="3787378" cy="1181576"/>
          </a:xfrm>
          <a:prstGeom prst="rect">
            <a:avLst/>
          </a:prstGeom>
          <a:noFill/>
          <a:ln/>
        </p:spPr>
        <p:txBody>
          <a:bodyPr wrap="square" lIns="0" tIns="0" rIns="0" bIns="0" rtlCol="0" anchor="t"/>
          <a:lstStyle/>
          <a:p>
            <a:pPr marL="0" indent="0" algn="ctr">
              <a:lnSpc>
                <a:spcPts val="2300"/>
              </a:lnSpc>
              <a:buNone/>
            </a:pPr>
            <a:r>
              <a:rPr lang="en-US" sz="1450" dirty="0">
                <a:solidFill>
                  <a:srgbClr val="272525"/>
                </a:solidFill>
                <a:latin typeface="Inter" pitchFamily="34" charset="0"/>
                <a:ea typeface="Inter" pitchFamily="34" charset="-122"/>
                <a:cs typeface="Inter" pitchFamily="34" charset="-120"/>
              </a:rPr>
              <a:t>L'utilizzo di SSE ha portato a una riduzione significativa dei tempi di esecuzione rispetto alla versione C a 32 bit, con uno speedup del 78%.</a:t>
            </a:r>
            <a:endParaRPr lang="en-US" sz="1450" dirty="0"/>
          </a:p>
        </p:txBody>
      </p:sp>
      <p:sp>
        <p:nvSpPr>
          <p:cNvPr id="7" name="Text 4"/>
          <p:cNvSpPr/>
          <p:nvPr/>
        </p:nvSpPr>
        <p:spPr>
          <a:xfrm>
            <a:off x="4710470" y="1696403"/>
            <a:ext cx="3787378" cy="609243"/>
          </a:xfrm>
          <a:prstGeom prst="rect">
            <a:avLst/>
          </a:prstGeom>
          <a:noFill/>
          <a:ln/>
        </p:spPr>
        <p:txBody>
          <a:bodyPr wrap="none" lIns="0" tIns="0" rIns="0" bIns="0" rtlCol="0" anchor="t"/>
          <a:lstStyle/>
          <a:p>
            <a:pPr marL="0" indent="0" algn="ctr">
              <a:lnSpc>
                <a:spcPts val="4750"/>
              </a:lnSpc>
              <a:buNone/>
            </a:pPr>
            <a:r>
              <a:rPr lang="en-US" sz="4750" b="1" dirty="0">
                <a:solidFill>
                  <a:srgbClr val="272525"/>
                </a:solidFill>
                <a:latin typeface="Petrona Bold" pitchFamily="34" charset="0"/>
                <a:ea typeface="Petrona Bold" pitchFamily="34" charset="-122"/>
                <a:cs typeface="Petrona Bold" pitchFamily="34" charset="-120"/>
              </a:rPr>
              <a:t>68%</a:t>
            </a:r>
            <a:endParaRPr lang="en-US" sz="4750" dirty="0"/>
          </a:p>
        </p:txBody>
      </p:sp>
      <p:sp>
        <p:nvSpPr>
          <p:cNvPr id="8" name="Text 5"/>
          <p:cNvSpPr/>
          <p:nvPr/>
        </p:nvSpPr>
        <p:spPr>
          <a:xfrm>
            <a:off x="5392460" y="2536388"/>
            <a:ext cx="2423279" cy="302776"/>
          </a:xfrm>
          <a:prstGeom prst="rect">
            <a:avLst/>
          </a:prstGeom>
          <a:noFill/>
          <a:ln/>
        </p:spPr>
        <p:txBody>
          <a:bodyPr wrap="none" lIns="0" tIns="0" rIns="0" bIns="0" rtlCol="0" anchor="t"/>
          <a:lstStyle/>
          <a:p>
            <a:pPr marL="0" indent="0" algn="ctr">
              <a:lnSpc>
                <a:spcPts val="2350"/>
              </a:lnSpc>
              <a:buNone/>
            </a:pPr>
            <a:r>
              <a:rPr lang="en-US" sz="1900" b="1" dirty="0">
                <a:solidFill>
                  <a:srgbClr val="272525"/>
                </a:solidFill>
                <a:latin typeface="Petrona Bold" pitchFamily="34" charset="0"/>
                <a:ea typeface="Petrona Bold" pitchFamily="34" charset="-122"/>
                <a:cs typeface="Petrona Bold" pitchFamily="34" charset="-120"/>
              </a:rPr>
              <a:t>C vs x86-64+AVX</a:t>
            </a:r>
            <a:endParaRPr lang="en-US" sz="1900" dirty="0"/>
          </a:p>
        </p:txBody>
      </p:sp>
      <p:sp>
        <p:nvSpPr>
          <p:cNvPr id="9" name="Text 6"/>
          <p:cNvSpPr/>
          <p:nvPr/>
        </p:nvSpPr>
        <p:spPr>
          <a:xfrm>
            <a:off x="4710470" y="2949893"/>
            <a:ext cx="3787378" cy="1181576"/>
          </a:xfrm>
          <a:prstGeom prst="rect">
            <a:avLst/>
          </a:prstGeom>
          <a:noFill/>
          <a:ln/>
        </p:spPr>
        <p:txBody>
          <a:bodyPr wrap="square" lIns="0" tIns="0" rIns="0" bIns="0" rtlCol="0" anchor="t"/>
          <a:lstStyle/>
          <a:p>
            <a:pPr marL="0" indent="0" algn="ctr">
              <a:lnSpc>
                <a:spcPts val="2300"/>
              </a:lnSpc>
              <a:buNone/>
            </a:pPr>
            <a:r>
              <a:rPr lang="en-US" sz="1450" dirty="0">
                <a:solidFill>
                  <a:srgbClr val="272525"/>
                </a:solidFill>
                <a:latin typeface="Inter" pitchFamily="34" charset="0"/>
                <a:ea typeface="Inter" pitchFamily="34" charset="-122"/>
                <a:cs typeface="Inter" pitchFamily="34" charset="-120"/>
              </a:rPr>
              <a:t>L'implementazione di AVX ha migliorato ulteriormente le prestazioni rispetto alla versione C a 64 bit, ottenendo uno speedup del 68%.</a:t>
            </a:r>
            <a:endParaRPr lang="en-US" sz="1450" dirty="0"/>
          </a:p>
        </p:txBody>
      </p:sp>
      <p:sp>
        <p:nvSpPr>
          <p:cNvPr id="10" name="Text 7"/>
          <p:cNvSpPr/>
          <p:nvPr/>
        </p:nvSpPr>
        <p:spPr>
          <a:xfrm>
            <a:off x="2678311" y="4777621"/>
            <a:ext cx="3787378" cy="609243"/>
          </a:xfrm>
          <a:prstGeom prst="rect">
            <a:avLst/>
          </a:prstGeom>
          <a:noFill/>
          <a:ln/>
        </p:spPr>
        <p:txBody>
          <a:bodyPr wrap="none" lIns="0" tIns="0" rIns="0" bIns="0" rtlCol="0" anchor="t"/>
          <a:lstStyle/>
          <a:p>
            <a:pPr marL="0" indent="0" algn="ctr">
              <a:lnSpc>
                <a:spcPts val="4750"/>
              </a:lnSpc>
              <a:buNone/>
            </a:pPr>
            <a:r>
              <a:rPr lang="en-US" sz="4750" b="1" dirty="0">
                <a:solidFill>
                  <a:srgbClr val="272525"/>
                </a:solidFill>
                <a:latin typeface="Petrona Bold" pitchFamily="34" charset="0"/>
                <a:ea typeface="Petrona Bold" pitchFamily="34" charset="-122"/>
                <a:cs typeface="Petrona Bold" pitchFamily="34" charset="-120"/>
              </a:rPr>
              <a:t>30%</a:t>
            </a:r>
            <a:endParaRPr lang="en-US" sz="4750" dirty="0"/>
          </a:p>
        </p:txBody>
      </p:sp>
      <p:sp>
        <p:nvSpPr>
          <p:cNvPr id="11" name="Text 8"/>
          <p:cNvSpPr/>
          <p:nvPr/>
        </p:nvSpPr>
        <p:spPr>
          <a:xfrm>
            <a:off x="3360301" y="5617607"/>
            <a:ext cx="2423279" cy="302776"/>
          </a:xfrm>
          <a:prstGeom prst="rect">
            <a:avLst/>
          </a:prstGeom>
          <a:noFill/>
          <a:ln/>
        </p:spPr>
        <p:txBody>
          <a:bodyPr wrap="none" lIns="0" tIns="0" rIns="0" bIns="0" rtlCol="0" anchor="t"/>
          <a:lstStyle/>
          <a:p>
            <a:pPr marL="0" indent="0" algn="ctr">
              <a:lnSpc>
                <a:spcPts val="2350"/>
              </a:lnSpc>
              <a:buNone/>
            </a:pPr>
            <a:r>
              <a:rPr lang="en-US" sz="1900" b="1" dirty="0">
                <a:solidFill>
                  <a:srgbClr val="272525"/>
                </a:solidFill>
                <a:latin typeface="Petrona Bold" pitchFamily="34" charset="0"/>
                <a:ea typeface="Petrona Bold" pitchFamily="34" charset="-122"/>
                <a:cs typeface="Petrona Bold" pitchFamily="34" charset="-120"/>
              </a:rPr>
              <a:t>AVX vs OpenMP</a:t>
            </a:r>
            <a:endParaRPr lang="en-US" sz="1900" dirty="0"/>
          </a:p>
        </p:txBody>
      </p:sp>
      <p:sp>
        <p:nvSpPr>
          <p:cNvPr id="12" name="Text 9"/>
          <p:cNvSpPr/>
          <p:nvPr/>
        </p:nvSpPr>
        <p:spPr>
          <a:xfrm>
            <a:off x="2678311" y="6031111"/>
            <a:ext cx="3787378" cy="1476970"/>
          </a:xfrm>
          <a:prstGeom prst="rect">
            <a:avLst/>
          </a:prstGeom>
          <a:noFill/>
          <a:ln/>
        </p:spPr>
        <p:txBody>
          <a:bodyPr wrap="square" lIns="0" tIns="0" rIns="0" bIns="0" rtlCol="0" anchor="t"/>
          <a:lstStyle/>
          <a:p>
            <a:pPr marL="0" indent="0" algn="ctr">
              <a:lnSpc>
                <a:spcPts val="2300"/>
              </a:lnSpc>
              <a:buNone/>
            </a:pPr>
            <a:r>
              <a:rPr lang="en-US" sz="1450" dirty="0">
                <a:solidFill>
                  <a:srgbClr val="272525"/>
                </a:solidFill>
                <a:latin typeface="Inter" pitchFamily="34" charset="0"/>
                <a:ea typeface="Inter" pitchFamily="34" charset="-122"/>
                <a:cs typeface="Inter" pitchFamily="34" charset="-120"/>
              </a:rPr>
              <a:t>L'introduzione del paradigma OpenMP ha incrementato il grado di parallelismo, portando a un ulteriore miglioramento delle prestazioni rispetto alla versione x86-64+AVX, con uno speedup del 30%.</a:t>
            </a:r>
            <a:endParaRPr lang="en-US" sz="1450" dirty="0"/>
          </a:p>
        </p:txBody>
      </p:sp>
      <p:sp>
        <p:nvSpPr>
          <p:cNvPr id="13" name="CasellaDiTesto 12">
            <a:extLst>
              <a:ext uri="{FF2B5EF4-FFF2-40B4-BE49-F238E27FC236}">
                <a16:creationId xmlns:a16="http://schemas.microsoft.com/office/drawing/2014/main" id="{A83DF4D9-7E79-53A0-912E-A3FDF9021F62}"/>
              </a:ext>
            </a:extLst>
          </p:cNvPr>
          <p:cNvSpPr txBox="1"/>
          <p:nvPr/>
        </p:nvSpPr>
        <p:spPr>
          <a:xfrm>
            <a:off x="9880270" y="4454455"/>
            <a:ext cx="3883231" cy="646331"/>
          </a:xfrm>
          <a:prstGeom prst="rect">
            <a:avLst/>
          </a:prstGeom>
          <a:noFill/>
        </p:spPr>
        <p:txBody>
          <a:bodyPr wrap="square" rtlCol="0">
            <a:spAutoFit/>
          </a:bodyPr>
          <a:lstStyle/>
          <a:p>
            <a:r>
              <a:rPr lang="it-IT" sz="3600" dirty="0"/>
              <a:t>Aggiungere grafico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0094" y="589359"/>
            <a:ext cx="6349841" cy="703183"/>
          </a:xfrm>
          <a:prstGeom prst="rect">
            <a:avLst/>
          </a:prstGeom>
          <a:noFill/>
          <a:ln/>
        </p:spPr>
        <p:txBody>
          <a:bodyPr wrap="none" lIns="0" tIns="0" rIns="0" bIns="0" rtlCol="0" anchor="t"/>
          <a:lstStyle/>
          <a:p>
            <a:pPr marL="0" indent="0">
              <a:lnSpc>
                <a:spcPts val="5500"/>
              </a:lnSpc>
              <a:buNone/>
            </a:pPr>
            <a:r>
              <a:rPr lang="en-US" sz="4400" b="1" dirty="0">
                <a:solidFill>
                  <a:srgbClr val="000000"/>
                </a:solidFill>
                <a:latin typeface="Petrona Bold" pitchFamily="34" charset="0"/>
                <a:ea typeface="Petrona Bold" pitchFamily="34" charset="-122"/>
                <a:cs typeface="Petrona Bold" pitchFamily="34" charset="-120"/>
              </a:rPr>
              <a:t>Valutazione dei Risultati</a:t>
            </a:r>
            <a:endParaRPr lang="en-US" sz="4400" dirty="0"/>
          </a:p>
        </p:txBody>
      </p:sp>
      <p:pic>
        <p:nvPicPr>
          <p:cNvPr id="3" name="Image 0" descr="preencoded.png"/>
          <p:cNvPicPr>
            <a:picLocks noChangeAspect="1"/>
          </p:cNvPicPr>
          <p:nvPr/>
        </p:nvPicPr>
        <p:blipFill>
          <a:blip r:embed="rId3"/>
          <a:stretch>
            <a:fillRect/>
          </a:stretch>
        </p:blipFill>
        <p:spPr>
          <a:xfrm>
            <a:off x="2949297" y="1721168"/>
            <a:ext cx="2166461" cy="1937504"/>
          </a:xfrm>
          <a:prstGeom prst="rect">
            <a:avLst/>
          </a:prstGeom>
        </p:spPr>
      </p:pic>
      <p:sp>
        <p:nvSpPr>
          <p:cNvPr id="4" name="Text 1"/>
          <p:cNvSpPr/>
          <p:nvPr/>
        </p:nvSpPr>
        <p:spPr>
          <a:xfrm>
            <a:off x="3975140" y="2733913"/>
            <a:ext cx="114657" cy="428625"/>
          </a:xfrm>
          <a:prstGeom prst="rect">
            <a:avLst/>
          </a:prstGeom>
          <a:noFill/>
          <a:ln/>
        </p:spPr>
        <p:txBody>
          <a:bodyPr wrap="none" lIns="0" tIns="0" rIns="0" bIns="0" rtlCol="0" anchor="t"/>
          <a:lstStyle/>
          <a:p>
            <a:pPr marL="0" indent="0" algn="ctr">
              <a:lnSpc>
                <a:spcPts val="3350"/>
              </a:lnSpc>
              <a:buNone/>
            </a:pPr>
            <a:r>
              <a:rPr lang="en-US" sz="2100" b="1" dirty="0">
                <a:solidFill>
                  <a:srgbClr val="272525"/>
                </a:solidFill>
                <a:latin typeface="Petrona Bold" pitchFamily="34" charset="0"/>
                <a:ea typeface="Petrona Bold" pitchFamily="34" charset="-122"/>
                <a:cs typeface="Petrona Bold" pitchFamily="34" charset="-120"/>
              </a:rPr>
              <a:t>1</a:t>
            </a:r>
            <a:endParaRPr lang="en-US" sz="2100" dirty="0"/>
          </a:p>
        </p:txBody>
      </p:sp>
      <p:sp>
        <p:nvSpPr>
          <p:cNvPr id="5" name="Text 2"/>
          <p:cNvSpPr/>
          <p:nvPr/>
        </p:nvSpPr>
        <p:spPr>
          <a:xfrm>
            <a:off x="5330071" y="1935480"/>
            <a:ext cx="2869644" cy="351592"/>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Prestazioni Migliorate</a:t>
            </a:r>
            <a:endParaRPr lang="en-US" sz="2200" dirty="0"/>
          </a:p>
        </p:txBody>
      </p:sp>
      <p:sp>
        <p:nvSpPr>
          <p:cNvPr id="6" name="Text 3"/>
          <p:cNvSpPr/>
          <p:nvPr/>
        </p:nvSpPr>
        <p:spPr>
          <a:xfrm>
            <a:off x="5330071" y="2415659"/>
            <a:ext cx="8335923" cy="1028700"/>
          </a:xfrm>
          <a:prstGeom prst="rect">
            <a:avLst/>
          </a:prstGeom>
          <a:noFill/>
          <a:ln/>
        </p:spPr>
        <p:txBody>
          <a:bodyPr wrap="square" lIns="0" tIns="0" rIns="0" bIns="0" rtlCol="0" anchor="t"/>
          <a:lstStyle/>
          <a:p>
            <a:pPr marL="0" indent="0" algn="l">
              <a:lnSpc>
                <a:spcPts val="2700"/>
              </a:lnSpc>
              <a:buNone/>
            </a:pPr>
            <a:r>
              <a:rPr lang="en-US" sz="1650" dirty="0">
                <a:solidFill>
                  <a:srgbClr val="272525"/>
                </a:solidFill>
                <a:latin typeface="Inter" pitchFamily="34" charset="0"/>
                <a:ea typeface="Inter" pitchFamily="34" charset="-122"/>
                <a:cs typeface="Inter" pitchFamily="34" charset="-120"/>
              </a:rPr>
              <a:t>L'utilizzo di tecniche di ottimizzazione ha portato a un significativo miglioramento delle prestazioni, con una riduzione dei tempi di esecuzione e un incremento dell'efficienza.</a:t>
            </a:r>
            <a:endParaRPr lang="en-US" sz="1650" dirty="0"/>
          </a:p>
        </p:txBody>
      </p:sp>
      <p:sp>
        <p:nvSpPr>
          <p:cNvPr id="7" name="Shape 4"/>
          <p:cNvSpPr/>
          <p:nvPr/>
        </p:nvSpPr>
        <p:spPr>
          <a:xfrm>
            <a:off x="5169337" y="3670221"/>
            <a:ext cx="8657392" cy="15240"/>
          </a:xfrm>
          <a:prstGeom prst="roundRect">
            <a:avLst>
              <a:gd name="adj" fmla="val 590661"/>
            </a:avLst>
          </a:prstGeom>
          <a:solidFill>
            <a:srgbClr val="B2D4E5"/>
          </a:solidFill>
          <a:ln/>
        </p:spPr>
        <p:txBody>
          <a:bodyPr/>
          <a:lstStyle/>
          <a:p>
            <a:endParaRPr lang="it-IT"/>
          </a:p>
        </p:txBody>
      </p:sp>
      <p:pic>
        <p:nvPicPr>
          <p:cNvPr id="8" name="Image 1" descr="preencoded.png"/>
          <p:cNvPicPr>
            <a:picLocks noChangeAspect="1"/>
          </p:cNvPicPr>
          <p:nvPr/>
        </p:nvPicPr>
        <p:blipFill>
          <a:blip r:embed="rId4"/>
          <a:stretch>
            <a:fillRect/>
          </a:stretch>
        </p:blipFill>
        <p:spPr>
          <a:xfrm>
            <a:off x="1866067" y="3712250"/>
            <a:ext cx="4332923" cy="1937504"/>
          </a:xfrm>
          <a:prstGeom prst="rect">
            <a:avLst/>
          </a:prstGeom>
        </p:spPr>
      </p:pic>
      <p:sp>
        <p:nvSpPr>
          <p:cNvPr id="9" name="Text 5"/>
          <p:cNvSpPr/>
          <p:nvPr/>
        </p:nvSpPr>
        <p:spPr>
          <a:xfrm>
            <a:off x="3956447" y="4466630"/>
            <a:ext cx="151924" cy="428625"/>
          </a:xfrm>
          <a:prstGeom prst="rect">
            <a:avLst/>
          </a:prstGeom>
          <a:noFill/>
          <a:ln/>
        </p:spPr>
        <p:txBody>
          <a:bodyPr wrap="none" lIns="0" tIns="0" rIns="0" bIns="0" rtlCol="0" anchor="t"/>
          <a:lstStyle/>
          <a:p>
            <a:pPr marL="0" indent="0" algn="ctr">
              <a:lnSpc>
                <a:spcPts val="3350"/>
              </a:lnSpc>
              <a:buNone/>
            </a:pPr>
            <a:r>
              <a:rPr lang="en-US" sz="2100" b="1" dirty="0">
                <a:solidFill>
                  <a:srgbClr val="272525"/>
                </a:solidFill>
                <a:latin typeface="Petrona Bold" pitchFamily="34" charset="0"/>
                <a:ea typeface="Petrona Bold" pitchFamily="34" charset="-122"/>
                <a:cs typeface="Petrona Bold" pitchFamily="34" charset="-120"/>
              </a:rPr>
              <a:t>2</a:t>
            </a:r>
            <a:endParaRPr lang="en-US" sz="2100" dirty="0"/>
          </a:p>
        </p:txBody>
      </p:sp>
      <p:sp>
        <p:nvSpPr>
          <p:cNvPr id="10" name="Text 6"/>
          <p:cNvSpPr/>
          <p:nvPr/>
        </p:nvSpPr>
        <p:spPr>
          <a:xfrm>
            <a:off x="6413302" y="4098012"/>
            <a:ext cx="2875359" cy="351592"/>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Precisione Conservata</a:t>
            </a:r>
            <a:endParaRPr lang="en-US" sz="2200" dirty="0"/>
          </a:p>
        </p:txBody>
      </p:sp>
      <p:sp>
        <p:nvSpPr>
          <p:cNvPr id="11" name="Text 7"/>
          <p:cNvSpPr/>
          <p:nvPr/>
        </p:nvSpPr>
        <p:spPr>
          <a:xfrm>
            <a:off x="6413302" y="4578191"/>
            <a:ext cx="7252692" cy="685800"/>
          </a:xfrm>
          <a:prstGeom prst="rect">
            <a:avLst/>
          </a:prstGeom>
          <a:noFill/>
          <a:ln/>
        </p:spPr>
        <p:txBody>
          <a:bodyPr wrap="square" lIns="0" tIns="0" rIns="0" bIns="0" rtlCol="0" anchor="t"/>
          <a:lstStyle/>
          <a:p>
            <a:pPr marL="0" indent="0" algn="l">
              <a:lnSpc>
                <a:spcPts val="2700"/>
              </a:lnSpc>
              <a:buNone/>
            </a:pPr>
            <a:r>
              <a:rPr lang="en-US" sz="1650" dirty="0">
                <a:solidFill>
                  <a:srgbClr val="272525"/>
                </a:solidFill>
                <a:latin typeface="Inter" pitchFamily="34" charset="0"/>
                <a:ea typeface="Inter" pitchFamily="34" charset="-122"/>
                <a:cs typeface="Inter" pitchFamily="34" charset="-120"/>
              </a:rPr>
              <a:t>Le ottimizzazioni implementate hanno mantenuto la correttezza del codice, senza compromettere l'accuratezza dei </a:t>
            </a:r>
            <a:r>
              <a:rPr lang="en-US" sz="1650" dirty="0" err="1">
                <a:solidFill>
                  <a:srgbClr val="272525"/>
                </a:solidFill>
                <a:latin typeface="Inter" pitchFamily="34" charset="0"/>
                <a:ea typeface="Inter" pitchFamily="34" charset="-122"/>
                <a:cs typeface="Inter" pitchFamily="34" charset="-120"/>
              </a:rPr>
              <a:t>risultati</a:t>
            </a:r>
            <a:r>
              <a:rPr lang="en-US" sz="1650" dirty="0">
                <a:solidFill>
                  <a:srgbClr val="272525"/>
                </a:solidFill>
                <a:latin typeface="Inter" pitchFamily="34" charset="0"/>
                <a:ea typeface="Inter" pitchFamily="34" charset="-122"/>
                <a:cs typeface="Inter" pitchFamily="34" charset="-120"/>
              </a:rPr>
              <a:t>.</a:t>
            </a:r>
          </a:p>
          <a:p>
            <a:pPr marL="0" indent="0" algn="l">
              <a:lnSpc>
                <a:spcPts val="2700"/>
              </a:lnSpc>
              <a:buNone/>
            </a:pPr>
            <a:r>
              <a:rPr lang="en-US" sz="1650" dirty="0">
                <a:solidFill>
                  <a:srgbClr val="272525"/>
                </a:solidFill>
                <a:latin typeface="Inter" pitchFamily="34" charset="0"/>
                <a:ea typeface="Inter" pitchFamily="34" charset="-122"/>
              </a:rPr>
              <a:t>Dire </a:t>
            </a:r>
            <a:r>
              <a:rPr lang="en-US" sz="1650" dirty="0" err="1">
                <a:solidFill>
                  <a:srgbClr val="272525"/>
                </a:solidFill>
                <a:latin typeface="Inter" pitchFamily="34" charset="0"/>
                <a:ea typeface="Inter" pitchFamily="34" charset="-122"/>
              </a:rPr>
              <a:t>che</a:t>
            </a:r>
            <a:r>
              <a:rPr lang="en-US" sz="1650" dirty="0">
                <a:solidFill>
                  <a:srgbClr val="272525"/>
                </a:solidFill>
                <a:latin typeface="Inter" pitchFamily="34" charset="0"/>
                <a:ea typeface="Inter" pitchFamily="34" charset="-122"/>
              </a:rPr>
              <a:t> </a:t>
            </a:r>
            <a:r>
              <a:rPr lang="en-US" sz="1650" dirty="0" err="1">
                <a:solidFill>
                  <a:srgbClr val="272525"/>
                </a:solidFill>
                <a:latin typeface="Inter" pitchFamily="34" charset="0"/>
                <a:ea typeface="Inter" pitchFamily="34" charset="-122"/>
              </a:rPr>
              <a:t>nella</a:t>
            </a:r>
            <a:r>
              <a:rPr lang="en-US" sz="1650" dirty="0">
                <a:solidFill>
                  <a:srgbClr val="272525"/>
                </a:solidFill>
                <a:latin typeface="Inter" pitchFamily="34" charset="0"/>
                <a:ea typeface="Inter" pitchFamily="34" charset="-122"/>
              </a:rPr>
              <a:t> </a:t>
            </a:r>
            <a:r>
              <a:rPr lang="en-US" sz="1650" dirty="0" err="1">
                <a:solidFill>
                  <a:srgbClr val="272525"/>
                </a:solidFill>
                <a:latin typeface="Inter" pitchFamily="34" charset="0"/>
                <a:ea typeface="Inter" pitchFamily="34" charset="-122"/>
              </a:rPr>
              <a:t>versione</a:t>
            </a:r>
            <a:r>
              <a:rPr lang="en-US" sz="1650" dirty="0">
                <a:solidFill>
                  <a:srgbClr val="272525"/>
                </a:solidFill>
                <a:latin typeface="Inter" pitchFamily="34" charset="0"/>
                <a:ea typeface="Inter" pitchFamily="34" charset="-122"/>
              </a:rPr>
              <a:t> 32 </a:t>
            </a:r>
            <a:r>
              <a:rPr lang="en-US" sz="1650" dirty="0" err="1">
                <a:solidFill>
                  <a:srgbClr val="272525"/>
                </a:solidFill>
                <a:latin typeface="Inter" pitchFamily="34" charset="0"/>
                <a:ea typeface="Inter" pitchFamily="34" charset="-122"/>
              </a:rPr>
              <a:t>si</a:t>
            </a:r>
            <a:r>
              <a:rPr lang="en-US" sz="1650" dirty="0">
                <a:solidFill>
                  <a:srgbClr val="272525"/>
                </a:solidFill>
                <a:latin typeface="Inter" pitchFamily="34" charset="0"/>
                <a:ea typeface="Inter" pitchFamily="34" charset="-122"/>
              </a:rPr>
              <a:t> è </a:t>
            </a:r>
            <a:r>
              <a:rPr lang="en-US" sz="1650" dirty="0" err="1">
                <a:solidFill>
                  <a:srgbClr val="272525"/>
                </a:solidFill>
                <a:latin typeface="Inter" pitchFamily="34" charset="0"/>
                <a:ea typeface="Inter" pitchFamily="34" charset="-122"/>
              </a:rPr>
              <a:t>persa</a:t>
            </a:r>
            <a:r>
              <a:rPr lang="en-US" sz="1650" dirty="0">
                <a:solidFill>
                  <a:srgbClr val="272525"/>
                </a:solidFill>
                <a:latin typeface="Inter" pitchFamily="34" charset="0"/>
                <a:ea typeface="Inter" pitchFamily="34" charset="-122"/>
              </a:rPr>
              <a:t> un </a:t>
            </a:r>
            <a:r>
              <a:rPr lang="en-US" sz="1650" dirty="0" err="1">
                <a:solidFill>
                  <a:srgbClr val="272525"/>
                </a:solidFill>
                <a:latin typeface="Inter" pitchFamily="34" charset="0"/>
                <a:ea typeface="Inter" pitchFamily="34" charset="-122"/>
              </a:rPr>
              <a:t>pò</a:t>
            </a:r>
            <a:r>
              <a:rPr lang="en-US" sz="1650" dirty="0">
                <a:solidFill>
                  <a:srgbClr val="272525"/>
                </a:solidFill>
                <a:latin typeface="Inter" pitchFamily="34" charset="0"/>
                <a:ea typeface="Inter" pitchFamily="34" charset="-122"/>
              </a:rPr>
              <a:t> di precision </a:t>
            </a:r>
            <a:r>
              <a:rPr lang="en-US" sz="1650" dirty="0" err="1">
                <a:solidFill>
                  <a:srgbClr val="272525"/>
                </a:solidFill>
                <a:latin typeface="Inter" pitchFamily="34" charset="0"/>
                <a:ea typeface="Inter" pitchFamily="34" charset="-122"/>
              </a:rPr>
              <a:t>nell’energia</a:t>
            </a:r>
            <a:r>
              <a:rPr lang="en-US" sz="1650" dirty="0">
                <a:solidFill>
                  <a:srgbClr val="272525"/>
                </a:solidFill>
                <a:latin typeface="Inter" pitchFamily="34" charset="0"/>
                <a:ea typeface="Inter" pitchFamily="34" charset="-122"/>
              </a:rPr>
              <a:t>, ma non </a:t>
            </a:r>
            <a:r>
              <a:rPr lang="en-US" sz="1650" dirty="0" err="1">
                <a:solidFill>
                  <a:srgbClr val="272525"/>
                </a:solidFill>
                <a:latin typeface="Inter" pitchFamily="34" charset="0"/>
                <a:ea typeface="Inter" pitchFamily="34" charset="-122"/>
              </a:rPr>
              <a:t>nei</a:t>
            </a:r>
            <a:r>
              <a:rPr lang="en-US" sz="1650" dirty="0">
                <a:solidFill>
                  <a:srgbClr val="272525"/>
                </a:solidFill>
                <a:latin typeface="Inter" pitchFamily="34" charset="0"/>
                <a:ea typeface="Inter" pitchFamily="34" charset="-122"/>
              </a:rPr>
              <a:t> </a:t>
            </a:r>
            <a:r>
              <a:rPr lang="en-US" sz="1650" dirty="0" err="1">
                <a:solidFill>
                  <a:srgbClr val="272525"/>
                </a:solidFill>
                <a:latin typeface="Inter" pitchFamily="34" charset="0"/>
                <a:ea typeface="Inter" pitchFamily="34" charset="-122"/>
              </a:rPr>
              <a:t>vettori</a:t>
            </a:r>
            <a:endParaRPr lang="en-US" sz="1650" dirty="0"/>
          </a:p>
        </p:txBody>
      </p:sp>
      <p:sp>
        <p:nvSpPr>
          <p:cNvPr id="12" name="Shape 8"/>
          <p:cNvSpPr/>
          <p:nvPr/>
        </p:nvSpPr>
        <p:spPr>
          <a:xfrm>
            <a:off x="6252567" y="5661303"/>
            <a:ext cx="7574161" cy="15240"/>
          </a:xfrm>
          <a:prstGeom prst="roundRect">
            <a:avLst>
              <a:gd name="adj" fmla="val 590661"/>
            </a:avLst>
          </a:prstGeom>
          <a:solidFill>
            <a:srgbClr val="B2D4E5"/>
          </a:solidFill>
          <a:ln/>
        </p:spPr>
        <p:txBody>
          <a:bodyPr/>
          <a:lstStyle/>
          <a:p>
            <a:endParaRPr lang="it-IT"/>
          </a:p>
        </p:txBody>
      </p:sp>
      <p:pic>
        <p:nvPicPr>
          <p:cNvPr id="13" name="Image 2" descr="preencoded.png"/>
          <p:cNvPicPr>
            <a:picLocks noChangeAspect="1"/>
          </p:cNvPicPr>
          <p:nvPr/>
        </p:nvPicPr>
        <p:blipFill>
          <a:blip r:embed="rId5"/>
          <a:stretch>
            <a:fillRect/>
          </a:stretch>
        </p:blipFill>
        <p:spPr>
          <a:xfrm>
            <a:off x="782836" y="5703332"/>
            <a:ext cx="6499384" cy="1937504"/>
          </a:xfrm>
          <a:prstGeom prst="rect">
            <a:avLst/>
          </a:prstGeom>
        </p:spPr>
      </p:pic>
      <p:sp>
        <p:nvSpPr>
          <p:cNvPr id="14" name="Text 9"/>
          <p:cNvSpPr/>
          <p:nvPr/>
        </p:nvSpPr>
        <p:spPr>
          <a:xfrm>
            <a:off x="3956685" y="6457712"/>
            <a:ext cx="151567" cy="428625"/>
          </a:xfrm>
          <a:prstGeom prst="rect">
            <a:avLst/>
          </a:prstGeom>
          <a:noFill/>
          <a:ln/>
        </p:spPr>
        <p:txBody>
          <a:bodyPr wrap="none" lIns="0" tIns="0" rIns="0" bIns="0" rtlCol="0" anchor="t"/>
          <a:lstStyle/>
          <a:p>
            <a:pPr marL="0" indent="0" algn="ctr">
              <a:lnSpc>
                <a:spcPts val="3350"/>
              </a:lnSpc>
              <a:buNone/>
            </a:pPr>
            <a:r>
              <a:rPr lang="en-US" sz="2100" b="1" dirty="0">
                <a:solidFill>
                  <a:srgbClr val="272525"/>
                </a:solidFill>
                <a:latin typeface="Petrona Bold" pitchFamily="34" charset="0"/>
                <a:ea typeface="Petrona Bold" pitchFamily="34" charset="-122"/>
                <a:cs typeface="Petrona Bold" pitchFamily="34" charset="-120"/>
              </a:rPr>
              <a:t>3</a:t>
            </a:r>
            <a:endParaRPr lang="en-US" sz="2100" dirty="0"/>
          </a:p>
        </p:txBody>
      </p:sp>
      <p:sp>
        <p:nvSpPr>
          <p:cNvPr id="15" name="Text 10"/>
          <p:cNvSpPr/>
          <p:nvPr/>
        </p:nvSpPr>
        <p:spPr>
          <a:xfrm>
            <a:off x="7496532" y="5917644"/>
            <a:ext cx="3592473" cy="351592"/>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Implementazione Efficiente</a:t>
            </a:r>
            <a:endParaRPr lang="en-US" sz="2200" dirty="0"/>
          </a:p>
        </p:txBody>
      </p:sp>
      <p:sp>
        <p:nvSpPr>
          <p:cNvPr id="16" name="Text 11"/>
          <p:cNvSpPr/>
          <p:nvPr/>
        </p:nvSpPr>
        <p:spPr>
          <a:xfrm>
            <a:off x="7496532" y="6397823"/>
            <a:ext cx="6169462" cy="1028700"/>
          </a:xfrm>
          <a:prstGeom prst="rect">
            <a:avLst/>
          </a:prstGeom>
          <a:noFill/>
          <a:ln/>
        </p:spPr>
        <p:txBody>
          <a:bodyPr wrap="square" lIns="0" tIns="0" rIns="0" bIns="0" rtlCol="0" anchor="t"/>
          <a:lstStyle/>
          <a:p>
            <a:pPr marL="0" indent="0" algn="l">
              <a:lnSpc>
                <a:spcPts val="2700"/>
              </a:lnSpc>
              <a:buNone/>
            </a:pPr>
            <a:r>
              <a:rPr lang="en-US" sz="1650" dirty="0">
                <a:solidFill>
                  <a:srgbClr val="272525"/>
                </a:solidFill>
                <a:latin typeface="Inter" pitchFamily="34" charset="0"/>
                <a:ea typeface="Inter" pitchFamily="34" charset="-122"/>
                <a:cs typeface="Inter" pitchFamily="34" charset="-120"/>
              </a:rPr>
              <a:t>L'approccio adottato ha permesso di sviluppare un'implementazione efficiente dell'algoritmo, in grado di gestire in modo ottimale le risorse computazionali.</a:t>
            </a:r>
            <a:endParaRPr lang="en-US" sz="1650" dirty="0"/>
          </a:p>
        </p:txBody>
      </p:sp>
      <p:sp>
        <p:nvSpPr>
          <p:cNvPr id="17" name="CasellaDiTesto 16">
            <a:extLst>
              <a:ext uri="{FF2B5EF4-FFF2-40B4-BE49-F238E27FC236}">
                <a16:creationId xmlns:a16="http://schemas.microsoft.com/office/drawing/2014/main" id="{DB9A46BC-8481-47C7-6DC0-EDF3A55F489C}"/>
              </a:ext>
            </a:extLst>
          </p:cNvPr>
          <p:cNvSpPr txBox="1"/>
          <p:nvPr/>
        </p:nvSpPr>
        <p:spPr>
          <a:xfrm>
            <a:off x="2541319" y="6020790"/>
            <a:ext cx="3657671" cy="369332"/>
          </a:xfrm>
          <a:prstGeom prst="rect">
            <a:avLst/>
          </a:prstGeom>
          <a:noFill/>
        </p:spPr>
        <p:txBody>
          <a:bodyPr wrap="square" rtlCol="0">
            <a:spAutoFit/>
          </a:bodyPr>
          <a:lstStyle/>
          <a:p>
            <a:r>
              <a:rPr lang="it-IT" dirty="0"/>
              <a:t>Numero 3 non so se ha senso</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02431"/>
            <a:ext cx="5954197"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Conclusioni</a:t>
            </a:r>
            <a:endParaRPr lang="en-US" sz="4650" dirty="0"/>
          </a:p>
        </p:txBody>
      </p:sp>
      <p:sp>
        <p:nvSpPr>
          <p:cNvPr id="4" name="Text 1"/>
          <p:cNvSpPr/>
          <p:nvPr/>
        </p:nvSpPr>
        <p:spPr>
          <a:xfrm>
            <a:off x="6280190" y="3386852"/>
            <a:ext cx="7556421" cy="254031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Il progetto ha dimostrato l'efficacia di tecniche di ottimizzazione, come il simulated annealing, il linguaggio assembly e OpenMP, nell'accelerare i tempi di esecuzione del codice per la predizione della struttura terziaria delle proteine. I risultati ottenuti evidenziano l'importanza di approcci computazionali nell'affrontare sfide scientifiche complesse, come la comprensione del comportamento delle proteine.</a:t>
            </a:r>
            <a:endParaRPr lang="en-US" sz="1750" dirty="0"/>
          </a:p>
        </p:txBody>
      </p:sp>
      <p:sp>
        <p:nvSpPr>
          <p:cNvPr id="8" name="Rectangle 3">
            <a:extLst>
              <a:ext uri="{FF2B5EF4-FFF2-40B4-BE49-F238E27FC236}">
                <a16:creationId xmlns:a16="http://schemas.microsoft.com/office/drawing/2014/main" id="{D07B45E3-76AB-F655-9861-BF873E50453D}"/>
              </a:ext>
            </a:extLst>
          </p:cNvPr>
          <p:cNvSpPr>
            <a:spLocks noChangeArrowheads="1"/>
          </p:cNvSpPr>
          <p:nvPr/>
        </p:nvSpPr>
        <p:spPr bwMode="auto">
          <a:xfrm>
            <a:off x="5961412" y="519470"/>
            <a:ext cx="841960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it-IT"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it-IT" altLang="it-IT" sz="1800" b="0" i="0" u="none" strike="noStrike" cap="none" normalizeH="0" baseline="0" dirty="0">
                <a:ln>
                  <a:noFill/>
                </a:ln>
                <a:solidFill>
                  <a:schemeClr val="tx1"/>
                </a:solidFill>
                <a:effectLst/>
                <a:latin typeface="Arial" panose="020B0604020202020204" pitchFamily="34" charset="0"/>
              </a:rPr>
              <a:t>Prestazioni notevolmente incrementate grazie all'uso di Assembly.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it-IT" altLang="it-IT" sz="1800" b="0" i="0" u="none" strike="noStrike" cap="none" normalizeH="0" baseline="0" dirty="0" err="1">
                <a:ln>
                  <a:noFill/>
                </a:ln>
                <a:solidFill>
                  <a:schemeClr val="tx1"/>
                </a:solidFill>
                <a:effectLst/>
                <a:latin typeface="Arial" panose="020B0604020202020204" pitchFamily="34" charset="0"/>
              </a:rPr>
              <a:t>OpenMP</a:t>
            </a:r>
            <a:r>
              <a:rPr kumimoji="0" lang="it-IT" altLang="it-IT" sz="1800" b="0" i="0" u="none" strike="noStrike" cap="none" normalizeH="0" baseline="0" dirty="0">
                <a:ln>
                  <a:noFill/>
                </a:ln>
                <a:solidFill>
                  <a:schemeClr val="tx1"/>
                </a:solidFill>
                <a:effectLst/>
                <a:latin typeface="Arial" panose="020B0604020202020204" pitchFamily="34" charset="0"/>
              </a:rPr>
              <a:t> ha evidenziato vantaggi significativi con dimensioni crescenti dei dati.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782961"/>
            <a:ext cx="6974086"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Introduzione al Problema</a:t>
            </a:r>
            <a:endParaRPr lang="en-US" sz="4650" dirty="0"/>
          </a:p>
        </p:txBody>
      </p:sp>
      <p:sp>
        <p:nvSpPr>
          <p:cNvPr id="3" name="Text 1"/>
          <p:cNvSpPr/>
          <p:nvPr/>
        </p:nvSpPr>
        <p:spPr>
          <a:xfrm>
            <a:off x="793790" y="3094196"/>
            <a:ext cx="4447937" cy="372070"/>
          </a:xfrm>
          <a:prstGeom prst="rect">
            <a:avLst/>
          </a:prstGeom>
          <a:noFill/>
          <a:ln/>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La Sfida della Struttura Terziaria</a:t>
            </a:r>
            <a:endParaRPr lang="en-US" sz="2300" dirty="0"/>
          </a:p>
        </p:txBody>
      </p:sp>
      <p:sp>
        <p:nvSpPr>
          <p:cNvPr id="4" name="Text 2"/>
          <p:cNvSpPr/>
          <p:nvPr/>
        </p:nvSpPr>
        <p:spPr>
          <a:xfrm>
            <a:off x="793790" y="3693081"/>
            <a:ext cx="6244709" cy="2177415"/>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La struttura terziaria di una proteina, la sua forma tridimensionale, è fondamentale per la sua funzione biologica. Determinare la struttura di una proteina sperimentalmente è un processo complesso e costoso, rendendo la predizione computazionale una risorsa preziosa.</a:t>
            </a:r>
            <a:endParaRPr lang="en-US" sz="1750" dirty="0"/>
          </a:p>
        </p:txBody>
      </p:sp>
      <p:sp>
        <p:nvSpPr>
          <p:cNvPr id="5" name="Text 3"/>
          <p:cNvSpPr/>
          <p:nvPr/>
        </p:nvSpPr>
        <p:spPr>
          <a:xfrm>
            <a:off x="7599521" y="3094196"/>
            <a:ext cx="6244709" cy="744141"/>
          </a:xfrm>
          <a:prstGeom prst="rect">
            <a:avLst/>
          </a:prstGeom>
          <a:noFill/>
          <a:ln/>
        </p:spPr>
        <p:txBody>
          <a:bodyPr wrap="squar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Simulated Annealing: Un Approccio di Ottimizzazione</a:t>
            </a:r>
            <a:endParaRPr lang="en-US" sz="2300" dirty="0"/>
          </a:p>
        </p:txBody>
      </p:sp>
      <p:sp>
        <p:nvSpPr>
          <p:cNvPr id="6" name="Text 4"/>
          <p:cNvSpPr/>
          <p:nvPr/>
        </p:nvSpPr>
        <p:spPr>
          <a:xfrm>
            <a:off x="7599521" y="4065151"/>
            <a:ext cx="6244709" cy="2177415"/>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Per affrontare questa sfida, utilizziamo un algoritmo di ottimizzazione basato sul simulated annealing, che simula il processo di raffreddamento lento di un materiale per raggiungere uno stato di energia minima. Questo algoritmo ci permette di trovare la conformazione tridimensionale ad energia minima per la proteina.</a:t>
            </a:r>
            <a:endParaRPr lang="en-US" sz="1750" dirty="0"/>
          </a:p>
        </p:txBody>
      </p:sp>
      <p:sp>
        <p:nvSpPr>
          <p:cNvPr id="7" name="Rettangolo 6">
            <a:extLst>
              <a:ext uri="{FF2B5EF4-FFF2-40B4-BE49-F238E27FC236}">
                <a16:creationId xmlns:a16="http://schemas.microsoft.com/office/drawing/2014/main" id="{77B4D873-015D-2392-7C4D-6C1FA0057394}"/>
              </a:ext>
            </a:extLst>
          </p:cNvPr>
          <p:cNvSpPr/>
          <p:nvPr/>
        </p:nvSpPr>
        <p:spPr>
          <a:xfrm>
            <a:off x="12077205" y="7184571"/>
            <a:ext cx="2458192" cy="938151"/>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it-IT"/>
          </a:p>
        </p:txBody>
      </p:sp>
      <p:sp>
        <p:nvSpPr>
          <p:cNvPr id="9" name="CasellaDiTesto 8">
            <a:extLst>
              <a:ext uri="{FF2B5EF4-FFF2-40B4-BE49-F238E27FC236}">
                <a16:creationId xmlns:a16="http://schemas.microsoft.com/office/drawing/2014/main" id="{E9F2C525-DFBC-B4BF-D539-78F3DE1B3426}"/>
              </a:ext>
            </a:extLst>
          </p:cNvPr>
          <p:cNvSpPr txBox="1"/>
          <p:nvPr/>
        </p:nvSpPr>
        <p:spPr>
          <a:xfrm>
            <a:off x="793789" y="7184571"/>
            <a:ext cx="11283415" cy="646331"/>
          </a:xfrm>
          <a:prstGeom prst="rect">
            <a:avLst/>
          </a:prstGeom>
          <a:noFill/>
        </p:spPr>
        <p:txBody>
          <a:bodyPr wrap="square">
            <a:spAutoFit/>
          </a:bodyPr>
          <a:lstStyle/>
          <a:p>
            <a:r>
              <a:rPr lang="it-IT" dirty="0"/>
              <a:t>Obiettivo: minimizzare l'energia del sistema tramite un algoritmo di </a:t>
            </a:r>
            <a:r>
              <a:rPr lang="it-IT" dirty="0" err="1"/>
              <a:t>simulated</a:t>
            </a:r>
            <a:r>
              <a:rPr lang="it-IT" dirty="0"/>
              <a:t> </a:t>
            </a:r>
            <a:r>
              <a:rPr lang="it-IT" dirty="0" err="1"/>
              <a:t>annealing</a:t>
            </a:r>
            <a:r>
              <a:rPr lang="it-IT" dirty="0"/>
              <a:t>.</a:t>
            </a:r>
          </a:p>
          <a:p>
            <a:r>
              <a:rPr lang="it-IT" dirty="0"/>
              <a:t>Ottimizzare il codice in linguaggio C tramite tecniche Assembly e </a:t>
            </a:r>
            <a:r>
              <a:rPr lang="it-IT" dirty="0" err="1"/>
              <a:t>OpenMP</a:t>
            </a:r>
            <a:endParaRPr lang="it-IT"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51177"/>
          </a:xfrm>
          <a:prstGeom prst="rect">
            <a:avLst/>
          </a:prstGeom>
        </p:spPr>
      </p:pic>
      <p:sp>
        <p:nvSpPr>
          <p:cNvPr id="3" name="Text 0"/>
          <p:cNvSpPr/>
          <p:nvPr/>
        </p:nvSpPr>
        <p:spPr>
          <a:xfrm>
            <a:off x="770334" y="3356848"/>
            <a:ext cx="8927663" cy="722233"/>
          </a:xfrm>
          <a:prstGeom prst="rect">
            <a:avLst/>
          </a:prstGeom>
          <a:noFill/>
          <a:ln/>
        </p:spPr>
        <p:txBody>
          <a:bodyPr wrap="none" lIns="0" tIns="0" rIns="0" bIns="0" rtlCol="0" anchor="t"/>
          <a:lstStyle/>
          <a:p>
            <a:pPr marL="0" indent="0">
              <a:lnSpc>
                <a:spcPts val="5650"/>
              </a:lnSpc>
              <a:buNone/>
            </a:pPr>
            <a:r>
              <a:rPr lang="en-US" sz="4500" b="1" dirty="0">
                <a:solidFill>
                  <a:srgbClr val="000000"/>
                </a:solidFill>
                <a:latin typeface="Petrona Bold" pitchFamily="34" charset="0"/>
                <a:ea typeface="Petrona Bold" pitchFamily="34" charset="-122"/>
                <a:cs typeface="Petrona Bold" pitchFamily="34" charset="-120"/>
              </a:rPr>
              <a:t>Implementazione in Linguaggio C</a:t>
            </a:r>
            <a:endParaRPr lang="en-US" sz="4500" dirty="0"/>
          </a:p>
        </p:txBody>
      </p:sp>
      <p:sp>
        <p:nvSpPr>
          <p:cNvPr id="4" name="Shape 1"/>
          <p:cNvSpPr/>
          <p:nvPr/>
        </p:nvSpPr>
        <p:spPr>
          <a:xfrm>
            <a:off x="770334" y="4656653"/>
            <a:ext cx="495181" cy="495181"/>
          </a:xfrm>
          <a:prstGeom prst="roundRect">
            <a:avLst>
              <a:gd name="adj" fmla="val 18669"/>
            </a:avLst>
          </a:prstGeom>
          <a:solidFill>
            <a:srgbClr val="CCEEFF"/>
          </a:solidFill>
          <a:ln w="7620">
            <a:solidFill>
              <a:srgbClr val="B2D4E5"/>
            </a:solidFill>
            <a:prstDash val="solid"/>
          </a:ln>
        </p:spPr>
        <p:txBody>
          <a:bodyPr/>
          <a:lstStyle/>
          <a:p>
            <a:endParaRPr lang="it-IT"/>
          </a:p>
        </p:txBody>
      </p:sp>
      <p:sp>
        <p:nvSpPr>
          <p:cNvPr id="5" name="Text 2"/>
          <p:cNvSpPr/>
          <p:nvPr/>
        </p:nvSpPr>
        <p:spPr>
          <a:xfrm>
            <a:off x="943689" y="4730829"/>
            <a:ext cx="148352" cy="346710"/>
          </a:xfrm>
          <a:prstGeom prst="rect">
            <a:avLst/>
          </a:prstGeom>
          <a:noFill/>
          <a:ln/>
        </p:spPr>
        <p:txBody>
          <a:bodyPr wrap="none" lIns="0" tIns="0" rIns="0" bIns="0" rtlCol="0" anchor="t"/>
          <a:lstStyle/>
          <a:p>
            <a:pPr marL="0" indent="0" algn="ctr">
              <a:lnSpc>
                <a:spcPts val="2700"/>
              </a:lnSpc>
              <a:buNone/>
            </a:pPr>
            <a:r>
              <a:rPr lang="en-US" sz="2700" b="1" dirty="0">
                <a:solidFill>
                  <a:srgbClr val="272525"/>
                </a:solidFill>
                <a:latin typeface="Petrona Bold" pitchFamily="34" charset="0"/>
                <a:ea typeface="Petrona Bold" pitchFamily="34" charset="-122"/>
                <a:cs typeface="Petrona Bold" pitchFamily="34" charset="-120"/>
              </a:rPr>
              <a:t>1</a:t>
            </a:r>
            <a:endParaRPr lang="en-US" sz="2700" dirty="0"/>
          </a:p>
        </p:txBody>
      </p:sp>
      <p:sp>
        <p:nvSpPr>
          <p:cNvPr id="6" name="Text 3"/>
          <p:cNvSpPr/>
          <p:nvPr/>
        </p:nvSpPr>
        <p:spPr>
          <a:xfrm>
            <a:off x="1485543" y="4656653"/>
            <a:ext cx="2888813" cy="360998"/>
          </a:xfrm>
          <a:prstGeom prst="rect">
            <a:avLst/>
          </a:prstGeom>
          <a:noFill/>
          <a:ln/>
        </p:spPr>
        <p:txBody>
          <a:bodyPr wrap="none" lIns="0" tIns="0" rIns="0" bIns="0" rtlCol="0" anchor="t"/>
          <a:lstStyle/>
          <a:p>
            <a:pPr marL="0" indent="0">
              <a:lnSpc>
                <a:spcPts val="2800"/>
              </a:lnSpc>
              <a:buNone/>
            </a:pPr>
            <a:r>
              <a:rPr lang="en-US" sz="2250" b="1" dirty="0">
                <a:solidFill>
                  <a:srgbClr val="272525"/>
                </a:solidFill>
                <a:latin typeface="Petrona Bold" pitchFamily="34" charset="0"/>
                <a:ea typeface="Petrona Bold" pitchFamily="34" charset="-122"/>
                <a:cs typeface="Petrona Bold" pitchFamily="34" charset="-120"/>
              </a:rPr>
              <a:t>Sviluppo del Codice</a:t>
            </a:r>
            <a:endParaRPr lang="en-US" sz="2250" dirty="0"/>
          </a:p>
        </p:txBody>
      </p:sp>
      <p:sp>
        <p:nvSpPr>
          <p:cNvPr id="7" name="Text 4"/>
          <p:cNvSpPr/>
          <p:nvPr/>
        </p:nvSpPr>
        <p:spPr>
          <a:xfrm>
            <a:off x="1485543" y="5149691"/>
            <a:ext cx="3501390" cy="2113121"/>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Inizialmente, l'algoritmo è stato implementato in linguaggio C, offrendo una base solida per la risoluzione del problema e un punto di riferimento per le successive ottimizzazioni.</a:t>
            </a:r>
            <a:endParaRPr lang="en-US" sz="1700" dirty="0"/>
          </a:p>
        </p:txBody>
      </p:sp>
      <p:sp>
        <p:nvSpPr>
          <p:cNvPr id="8" name="Shape 5"/>
          <p:cNvSpPr/>
          <p:nvPr/>
        </p:nvSpPr>
        <p:spPr>
          <a:xfrm>
            <a:off x="5206960" y="4656653"/>
            <a:ext cx="495181" cy="495181"/>
          </a:xfrm>
          <a:prstGeom prst="roundRect">
            <a:avLst>
              <a:gd name="adj" fmla="val 18669"/>
            </a:avLst>
          </a:prstGeom>
          <a:solidFill>
            <a:srgbClr val="CCEEFF"/>
          </a:solidFill>
          <a:ln w="7620">
            <a:solidFill>
              <a:srgbClr val="B2D4E5"/>
            </a:solidFill>
            <a:prstDash val="solid"/>
          </a:ln>
        </p:spPr>
        <p:txBody>
          <a:bodyPr/>
          <a:lstStyle/>
          <a:p>
            <a:endParaRPr lang="it-IT"/>
          </a:p>
        </p:txBody>
      </p:sp>
      <p:sp>
        <p:nvSpPr>
          <p:cNvPr id="9" name="Text 6"/>
          <p:cNvSpPr/>
          <p:nvPr/>
        </p:nvSpPr>
        <p:spPr>
          <a:xfrm>
            <a:off x="5356265" y="4730829"/>
            <a:ext cx="196572" cy="346710"/>
          </a:xfrm>
          <a:prstGeom prst="rect">
            <a:avLst/>
          </a:prstGeom>
          <a:noFill/>
          <a:ln/>
        </p:spPr>
        <p:txBody>
          <a:bodyPr wrap="none" lIns="0" tIns="0" rIns="0" bIns="0" rtlCol="0" anchor="t"/>
          <a:lstStyle/>
          <a:p>
            <a:pPr marL="0" indent="0" algn="ctr">
              <a:lnSpc>
                <a:spcPts val="2700"/>
              </a:lnSpc>
              <a:buNone/>
            </a:pPr>
            <a:r>
              <a:rPr lang="en-US" sz="2700" b="1" dirty="0">
                <a:solidFill>
                  <a:srgbClr val="272525"/>
                </a:solidFill>
                <a:latin typeface="Petrona Bold" pitchFamily="34" charset="0"/>
                <a:ea typeface="Petrona Bold" pitchFamily="34" charset="-122"/>
                <a:cs typeface="Petrona Bold" pitchFamily="34" charset="-120"/>
              </a:rPr>
              <a:t>2</a:t>
            </a:r>
            <a:endParaRPr lang="en-US" sz="2700" dirty="0"/>
          </a:p>
        </p:txBody>
      </p:sp>
      <p:sp>
        <p:nvSpPr>
          <p:cNvPr id="10" name="Text 7"/>
          <p:cNvSpPr/>
          <p:nvPr/>
        </p:nvSpPr>
        <p:spPr>
          <a:xfrm>
            <a:off x="5922169" y="4656653"/>
            <a:ext cx="3501390" cy="721995"/>
          </a:xfrm>
          <a:prstGeom prst="rect">
            <a:avLst/>
          </a:prstGeom>
          <a:noFill/>
          <a:ln/>
        </p:spPr>
        <p:txBody>
          <a:bodyPr wrap="square" lIns="0" tIns="0" rIns="0" bIns="0" rtlCol="0" anchor="t"/>
          <a:lstStyle/>
          <a:p>
            <a:pPr marL="0" indent="0">
              <a:lnSpc>
                <a:spcPts val="2800"/>
              </a:lnSpc>
              <a:buNone/>
            </a:pPr>
            <a:r>
              <a:rPr lang="en-US" sz="2250" b="1" dirty="0">
                <a:solidFill>
                  <a:srgbClr val="272525"/>
                </a:solidFill>
                <a:latin typeface="Petrona Bold" pitchFamily="34" charset="0"/>
                <a:ea typeface="Petrona Bold" pitchFamily="34" charset="-122"/>
                <a:cs typeface="Petrona Bold" pitchFamily="34" charset="-120"/>
              </a:rPr>
              <a:t>Metodi </a:t>
            </a:r>
            <a:r>
              <a:rPr lang="en-US" sz="2250" b="1" dirty="0" err="1">
                <a:solidFill>
                  <a:srgbClr val="272525"/>
                </a:solidFill>
                <a:latin typeface="Petrona Bold" pitchFamily="34" charset="0"/>
                <a:ea typeface="Petrona Bold" pitchFamily="34" charset="-122"/>
                <a:cs typeface="Petrona Bold" pitchFamily="34" charset="-120"/>
              </a:rPr>
              <a:t>aggiunti</a:t>
            </a:r>
            <a:r>
              <a:rPr lang="en-US" sz="2250" b="1" dirty="0">
                <a:solidFill>
                  <a:srgbClr val="272525"/>
                </a:solidFill>
                <a:latin typeface="Petrona Bold" pitchFamily="34" charset="0"/>
                <a:ea typeface="Petrona Bold" pitchFamily="34" charset="-122"/>
                <a:cs typeface="Petrona Bold" pitchFamily="34" charset="-120"/>
              </a:rPr>
              <a:t> per la </a:t>
            </a:r>
            <a:r>
              <a:rPr lang="en-US" sz="2250" b="1" dirty="0" err="1">
                <a:solidFill>
                  <a:srgbClr val="272525"/>
                </a:solidFill>
                <a:latin typeface="Petrona Bold" pitchFamily="34" charset="0"/>
                <a:ea typeface="Petrona Bold" pitchFamily="34" charset="-122"/>
                <a:cs typeface="Petrona Bold" pitchFamily="34" charset="-120"/>
              </a:rPr>
              <a:t>risoluzione</a:t>
            </a:r>
            <a:r>
              <a:rPr lang="en-US" sz="2250" b="1" dirty="0">
                <a:solidFill>
                  <a:srgbClr val="272525"/>
                </a:solidFill>
                <a:latin typeface="Petrona Bold" pitchFamily="34" charset="0"/>
                <a:ea typeface="Petrona Bold" pitchFamily="34" charset="-122"/>
                <a:cs typeface="Petrona Bold" pitchFamily="34" charset="-120"/>
              </a:rPr>
              <a:t> del </a:t>
            </a:r>
            <a:r>
              <a:rPr lang="en-US" sz="2250" b="1" dirty="0" err="1">
                <a:solidFill>
                  <a:srgbClr val="272525"/>
                </a:solidFill>
                <a:latin typeface="Petrona Bold" pitchFamily="34" charset="0"/>
                <a:ea typeface="Petrona Bold" pitchFamily="34" charset="-122"/>
                <a:cs typeface="Petrona Bold" pitchFamily="34" charset="-120"/>
              </a:rPr>
              <a:t>problema</a:t>
            </a:r>
            <a:endParaRPr lang="en-US" sz="2250" dirty="0"/>
          </a:p>
        </p:txBody>
      </p:sp>
      <p:sp>
        <p:nvSpPr>
          <p:cNvPr id="11" name="Text 8"/>
          <p:cNvSpPr/>
          <p:nvPr/>
        </p:nvSpPr>
        <p:spPr>
          <a:xfrm>
            <a:off x="5922169" y="5510689"/>
            <a:ext cx="3501390" cy="2113121"/>
          </a:xfrm>
          <a:prstGeom prst="rect">
            <a:avLst/>
          </a:prstGeom>
          <a:noFill/>
          <a:ln/>
        </p:spPr>
        <p:txBody>
          <a:bodyPr wrap="square" lIns="0" tIns="0" rIns="0" bIns="0" rtlCol="0" anchor="t"/>
          <a:lstStyle/>
          <a:p>
            <a:pPr marL="0" indent="0">
              <a:lnSpc>
                <a:spcPts val="2750"/>
              </a:lnSpc>
              <a:buNone/>
            </a:pPr>
            <a:r>
              <a:rPr lang="en-US" sz="1700" dirty="0" err="1"/>
              <a:t>Aggiungere</a:t>
            </a:r>
            <a:r>
              <a:rPr lang="en-US" sz="1700" dirty="0"/>
              <a:t> I Metodi </a:t>
            </a:r>
          </a:p>
        </p:txBody>
      </p:sp>
      <p:sp>
        <p:nvSpPr>
          <p:cNvPr id="12" name="Shape 9"/>
          <p:cNvSpPr/>
          <p:nvPr/>
        </p:nvSpPr>
        <p:spPr>
          <a:xfrm>
            <a:off x="9643586" y="4656653"/>
            <a:ext cx="495181" cy="495181"/>
          </a:xfrm>
          <a:prstGeom prst="roundRect">
            <a:avLst>
              <a:gd name="adj" fmla="val 18669"/>
            </a:avLst>
          </a:prstGeom>
          <a:solidFill>
            <a:srgbClr val="CCEEFF"/>
          </a:solidFill>
          <a:ln w="7620">
            <a:solidFill>
              <a:srgbClr val="B2D4E5"/>
            </a:solidFill>
            <a:prstDash val="solid"/>
          </a:ln>
        </p:spPr>
        <p:txBody>
          <a:bodyPr/>
          <a:lstStyle/>
          <a:p>
            <a:endParaRPr lang="it-IT"/>
          </a:p>
        </p:txBody>
      </p:sp>
      <p:sp>
        <p:nvSpPr>
          <p:cNvPr id="13" name="Text 10"/>
          <p:cNvSpPr/>
          <p:nvPr/>
        </p:nvSpPr>
        <p:spPr>
          <a:xfrm>
            <a:off x="9793010" y="4730829"/>
            <a:ext cx="196215" cy="346710"/>
          </a:xfrm>
          <a:prstGeom prst="rect">
            <a:avLst/>
          </a:prstGeom>
          <a:noFill/>
          <a:ln/>
        </p:spPr>
        <p:txBody>
          <a:bodyPr wrap="none" lIns="0" tIns="0" rIns="0" bIns="0" rtlCol="0" anchor="t"/>
          <a:lstStyle/>
          <a:p>
            <a:pPr marL="0" indent="0" algn="ctr">
              <a:lnSpc>
                <a:spcPts val="2700"/>
              </a:lnSpc>
              <a:buNone/>
            </a:pPr>
            <a:r>
              <a:rPr lang="en-US" sz="2700" b="1" dirty="0">
                <a:solidFill>
                  <a:srgbClr val="272525"/>
                </a:solidFill>
                <a:latin typeface="Petrona Bold" pitchFamily="34" charset="0"/>
                <a:ea typeface="Petrona Bold" pitchFamily="34" charset="-122"/>
                <a:cs typeface="Petrona Bold" pitchFamily="34" charset="-120"/>
              </a:rPr>
              <a:t>3</a:t>
            </a:r>
            <a:endParaRPr lang="en-US" sz="2700" dirty="0"/>
          </a:p>
        </p:txBody>
      </p:sp>
      <p:sp>
        <p:nvSpPr>
          <p:cNvPr id="14" name="Text 11"/>
          <p:cNvSpPr/>
          <p:nvPr/>
        </p:nvSpPr>
        <p:spPr>
          <a:xfrm>
            <a:off x="10358795" y="4656653"/>
            <a:ext cx="3480316" cy="360998"/>
          </a:xfrm>
          <a:prstGeom prst="rect">
            <a:avLst/>
          </a:prstGeom>
          <a:noFill/>
          <a:ln/>
        </p:spPr>
        <p:txBody>
          <a:bodyPr wrap="none" lIns="0" tIns="0" rIns="0" bIns="0" rtlCol="0" anchor="t"/>
          <a:lstStyle/>
          <a:p>
            <a:pPr marL="0" indent="0">
              <a:lnSpc>
                <a:spcPts val="2800"/>
              </a:lnSpc>
              <a:buNone/>
            </a:pPr>
            <a:r>
              <a:rPr lang="en-US" sz="2250" b="1" dirty="0">
                <a:solidFill>
                  <a:srgbClr val="272525"/>
                </a:solidFill>
                <a:latin typeface="Petrona Bold" pitchFamily="34" charset="0"/>
                <a:ea typeface="Petrona Bold" pitchFamily="34" charset="-122"/>
                <a:cs typeface="Petrona Bold" pitchFamily="34" charset="-120"/>
              </a:rPr>
              <a:t>Rappresentazione dei Dati</a:t>
            </a:r>
            <a:endParaRPr lang="en-US" sz="2250" dirty="0"/>
          </a:p>
        </p:txBody>
      </p:sp>
      <p:sp>
        <p:nvSpPr>
          <p:cNvPr id="15" name="Text 12"/>
          <p:cNvSpPr/>
          <p:nvPr/>
        </p:nvSpPr>
        <p:spPr>
          <a:xfrm>
            <a:off x="10358795" y="5149691"/>
            <a:ext cx="3501390" cy="2751177"/>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Per la rappresentazione delle matrici, si è utilizzato un approccio row-major-order, garantendo un'efficiente gestione della memoria e degli accessi ai </a:t>
            </a:r>
            <a:r>
              <a:rPr lang="en-US" sz="1700" dirty="0" err="1">
                <a:solidFill>
                  <a:srgbClr val="272525"/>
                </a:solidFill>
                <a:latin typeface="Inter" pitchFamily="34" charset="0"/>
                <a:ea typeface="Inter" pitchFamily="34" charset="-122"/>
                <a:cs typeface="Inter" pitchFamily="34" charset="-120"/>
              </a:rPr>
              <a:t>dati</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Modificare</a:t>
            </a:r>
            <a:r>
              <a:rPr lang="en-US" sz="1700" dirty="0">
                <a:solidFill>
                  <a:srgbClr val="272525"/>
                </a:solidFill>
                <a:latin typeface="Inter" pitchFamily="34" charset="0"/>
                <a:ea typeface="Inter" pitchFamily="34" charset="-122"/>
                <a:cs typeface="Inter" pitchFamily="34" charset="-120"/>
              </a:rPr>
              <a:t> se </a:t>
            </a:r>
            <a:r>
              <a:rPr lang="en-US" sz="1700" dirty="0" err="1">
                <a:solidFill>
                  <a:srgbClr val="272525"/>
                </a:solidFill>
                <a:latin typeface="Inter" pitchFamily="34" charset="0"/>
                <a:ea typeface="Inter" pitchFamily="34" charset="-122"/>
                <a:cs typeface="Inter" pitchFamily="34" charset="-120"/>
              </a:rPr>
              <a:t>necessario</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questa</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parte</a:t>
            </a:r>
            <a:endParaRPr lang="en-US" sz="1700" dirty="0">
              <a:solidFill>
                <a:srgbClr val="272525"/>
              </a:solidFill>
              <a:latin typeface="Inter" pitchFamily="34" charset="0"/>
              <a:ea typeface="Inter" pitchFamily="34" charset="-122"/>
              <a:cs typeface="Inter" pitchFamily="34" charset="-120"/>
            </a:endParaRPr>
          </a:p>
          <a:p>
            <a:pPr marL="0" indent="0">
              <a:lnSpc>
                <a:spcPts val="2750"/>
              </a:lnSpc>
              <a:buNone/>
            </a:pP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331839"/>
            <a:ext cx="11142464"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Ottimizzazione con Linguaggio Assembly</a:t>
            </a:r>
            <a:endParaRPr lang="en-US" sz="4650" dirty="0"/>
          </a:p>
        </p:txBody>
      </p:sp>
      <p:sp>
        <p:nvSpPr>
          <p:cNvPr id="3" name="Text 1"/>
          <p:cNvSpPr/>
          <p:nvPr/>
        </p:nvSpPr>
        <p:spPr>
          <a:xfrm>
            <a:off x="793790" y="3643074"/>
            <a:ext cx="4477345" cy="372070"/>
          </a:xfrm>
          <a:prstGeom prst="rect">
            <a:avLst/>
          </a:prstGeom>
          <a:noFill/>
          <a:ln/>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SSE (Streaming SIMD Extension)</a:t>
            </a:r>
            <a:endParaRPr lang="en-US" sz="2300" dirty="0"/>
          </a:p>
        </p:txBody>
      </p:sp>
      <p:sp>
        <p:nvSpPr>
          <p:cNvPr id="4" name="Text 2"/>
          <p:cNvSpPr/>
          <p:nvPr/>
        </p:nvSpPr>
        <p:spPr>
          <a:xfrm>
            <a:off x="793790" y="4241959"/>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Il linguaggio Assembly è stato impiegato per ottimizzare le prestazioni del codice attraverso l'utilizzo delle estensioni SSE e AVX, che consentono di eseguire operazioni su set di dati in parallelo.</a:t>
            </a:r>
            <a:endParaRPr lang="en-US" sz="1750" dirty="0"/>
          </a:p>
        </p:txBody>
      </p:sp>
      <p:sp>
        <p:nvSpPr>
          <p:cNvPr id="5" name="Text 3"/>
          <p:cNvSpPr/>
          <p:nvPr/>
        </p:nvSpPr>
        <p:spPr>
          <a:xfrm>
            <a:off x="7599521" y="3643074"/>
            <a:ext cx="4576763" cy="372070"/>
          </a:xfrm>
          <a:prstGeom prst="rect">
            <a:avLst/>
          </a:prstGeom>
          <a:noFill/>
          <a:ln/>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AVX (Advanced Vector eXtension)</a:t>
            </a:r>
            <a:endParaRPr lang="en-US" sz="2300" dirty="0"/>
          </a:p>
        </p:txBody>
      </p:sp>
      <p:sp>
        <p:nvSpPr>
          <p:cNvPr id="6" name="Text 4"/>
          <p:cNvSpPr/>
          <p:nvPr/>
        </p:nvSpPr>
        <p:spPr>
          <a:xfrm>
            <a:off x="7599521" y="4241959"/>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L'estensione AVX, rispetto a SSE, offre un ulteriore incremento delle prestazioni grazie alla possibilità di operare su dati a 256 bit, raddoppiando la capacità di elaborazione simultanea.</a:t>
            </a:r>
            <a:endParaRPr lang="en-US" sz="1750" dirty="0"/>
          </a:p>
        </p:txBody>
      </p:sp>
      <p:sp>
        <p:nvSpPr>
          <p:cNvPr id="7" name="CasellaDiTesto 6">
            <a:extLst>
              <a:ext uri="{FF2B5EF4-FFF2-40B4-BE49-F238E27FC236}">
                <a16:creationId xmlns:a16="http://schemas.microsoft.com/office/drawing/2014/main" id="{5CDB18D8-2322-CF69-3731-9F021134C32D}"/>
              </a:ext>
            </a:extLst>
          </p:cNvPr>
          <p:cNvSpPr txBox="1"/>
          <p:nvPr/>
        </p:nvSpPr>
        <p:spPr>
          <a:xfrm>
            <a:off x="3348842" y="546265"/>
            <a:ext cx="4465122" cy="369332"/>
          </a:xfrm>
          <a:prstGeom prst="rect">
            <a:avLst/>
          </a:prstGeom>
          <a:noFill/>
        </p:spPr>
        <p:txBody>
          <a:bodyPr wrap="square" rtlCol="0">
            <a:spAutoFit/>
          </a:bodyPr>
          <a:lstStyle/>
          <a:p>
            <a:r>
              <a:rPr lang="it-IT" dirty="0"/>
              <a:t>Magari mettere foto</a:t>
            </a:r>
          </a:p>
        </p:txBody>
      </p:sp>
      <p:sp>
        <p:nvSpPr>
          <p:cNvPr id="8" name="CasellaDiTesto 7">
            <a:extLst>
              <a:ext uri="{FF2B5EF4-FFF2-40B4-BE49-F238E27FC236}">
                <a16:creationId xmlns:a16="http://schemas.microsoft.com/office/drawing/2014/main" id="{D287382C-106E-CD33-3EE8-4247CE1E64E0}"/>
              </a:ext>
            </a:extLst>
          </p:cNvPr>
          <p:cNvSpPr txBox="1"/>
          <p:nvPr/>
        </p:nvSpPr>
        <p:spPr>
          <a:xfrm>
            <a:off x="4441371" y="6590805"/>
            <a:ext cx="4156364" cy="369332"/>
          </a:xfrm>
          <a:prstGeom prst="rect">
            <a:avLst/>
          </a:prstGeom>
          <a:noFill/>
        </p:spPr>
        <p:txBody>
          <a:bodyPr wrap="square" rtlCol="0">
            <a:spAutoFit/>
          </a:bodyPr>
          <a:lstStyle/>
          <a:p>
            <a:r>
              <a:rPr lang="it-IT" dirty="0"/>
              <a:t>Magari aggiungere altre cose ad SSE e AVX</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667583"/>
            <a:ext cx="7380684"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Tecniche di Ottimizzazione</a:t>
            </a:r>
            <a:endParaRPr lang="en-US" sz="4650" dirty="0"/>
          </a:p>
        </p:txBody>
      </p:sp>
      <p:sp>
        <p:nvSpPr>
          <p:cNvPr id="4" name="Shape 1"/>
          <p:cNvSpPr/>
          <p:nvPr/>
        </p:nvSpPr>
        <p:spPr>
          <a:xfrm>
            <a:off x="793790" y="1752005"/>
            <a:ext cx="3664863" cy="3517344"/>
          </a:xfrm>
          <a:prstGeom prst="roundRect">
            <a:avLst>
              <a:gd name="adj" fmla="val 2709"/>
            </a:avLst>
          </a:prstGeom>
          <a:solidFill>
            <a:srgbClr val="CCEEFF"/>
          </a:solidFill>
          <a:ln w="7620">
            <a:solidFill>
              <a:srgbClr val="B2D4E5"/>
            </a:solidFill>
            <a:prstDash val="solid"/>
          </a:ln>
        </p:spPr>
        <p:txBody>
          <a:bodyPr/>
          <a:lstStyle/>
          <a:p>
            <a:endParaRPr lang="it-IT"/>
          </a:p>
        </p:txBody>
      </p:sp>
      <p:sp>
        <p:nvSpPr>
          <p:cNvPr id="5" name="Text 2"/>
          <p:cNvSpPr/>
          <p:nvPr/>
        </p:nvSpPr>
        <p:spPr>
          <a:xfrm>
            <a:off x="1028224" y="1986439"/>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Loop Vectorization</a:t>
            </a:r>
            <a:endParaRPr lang="en-US" sz="2300" dirty="0"/>
          </a:p>
        </p:txBody>
      </p:sp>
      <p:sp>
        <p:nvSpPr>
          <p:cNvPr id="6" name="Text 3"/>
          <p:cNvSpPr/>
          <p:nvPr/>
        </p:nvSpPr>
        <p:spPr>
          <a:xfrm>
            <a:off x="1028224" y="2494598"/>
            <a:ext cx="3195995" cy="254031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La loop vectorization consente di eseguire in parallelo le operazioni su blocchi di dati all'interno dei cicli, riducendo il numero di iterazioni e accelerando l'esecuzione.</a:t>
            </a:r>
            <a:endParaRPr lang="en-US" sz="1750" dirty="0"/>
          </a:p>
        </p:txBody>
      </p:sp>
      <p:sp>
        <p:nvSpPr>
          <p:cNvPr id="7" name="Shape 4"/>
          <p:cNvSpPr/>
          <p:nvPr/>
        </p:nvSpPr>
        <p:spPr>
          <a:xfrm>
            <a:off x="4685467" y="1752005"/>
            <a:ext cx="3664863" cy="3517344"/>
          </a:xfrm>
          <a:prstGeom prst="roundRect">
            <a:avLst>
              <a:gd name="adj" fmla="val 2709"/>
            </a:avLst>
          </a:prstGeom>
          <a:solidFill>
            <a:srgbClr val="CCEEFF"/>
          </a:solidFill>
          <a:ln w="7620">
            <a:solidFill>
              <a:srgbClr val="B2D4E5"/>
            </a:solidFill>
            <a:prstDash val="solid"/>
          </a:ln>
        </p:spPr>
        <p:txBody>
          <a:bodyPr/>
          <a:lstStyle/>
          <a:p>
            <a:endParaRPr lang="it-IT"/>
          </a:p>
        </p:txBody>
      </p:sp>
      <p:sp>
        <p:nvSpPr>
          <p:cNvPr id="8" name="Text 5"/>
          <p:cNvSpPr/>
          <p:nvPr/>
        </p:nvSpPr>
        <p:spPr>
          <a:xfrm>
            <a:off x="4919901" y="1986439"/>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Loop Unrolling</a:t>
            </a:r>
            <a:endParaRPr lang="en-US" sz="2300" dirty="0"/>
          </a:p>
        </p:txBody>
      </p:sp>
      <p:sp>
        <p:nvSpPr>
          <p:cNvPr id="9" name="Text 6"/>
          <p:cNvSpPr/>
          <p:nvPr/>
        </p:nvSpPr>
        <p:spPr>
          <a:xfrm>
            <a:off x="4919901" y="2494598"/>
            <a:ext cx="3195995" cy="254031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Il loop unrolling permette di eseguire più istruzioni all'interno di una singola iterazione del ciclo, diminuendo il numero di istruzioni di controllo e aumentando l'efficienza.</a:t>
            </a:r>
            <a:endParaRPr lang="en-US" sz="1750" dirty="0"/>
          </a:p>
        </p:txBody>
      </p:sp>
      <p:sp>
        <p:nvSpPr>
          <p:cNvPr id="10" name="Shape 7"/>
          <p:cNvSpPr/>
          <p:nvPr/>
        </p:nvSpPr>
        <p:spPr>
          <a:xfrm>
            <a:off x="793790" y="5496163"/>
            <a:ext cx="7556421" cy="2065734"/>
          </a:xfrm>
          <a:prstGeom prst="roundRect">
            <a:avLst>
              <a:gd name="adj" fmla="val 4612"/>
            </a:avLst>
          </a:prstGeom>
          <a:solidFill>
            <a:srgbClr val="CCEEFF"/>
          </a:solidFill>
          <a:ln w="7620">
            <a:solidFill>
              <a:srgbClr val="B2D4E5"/>
            </a:solidFill>
            <a:prstDash val="solid"/>
          </a:ln>
        </p:spPr>
        <p:txBody>
          <a:bodyPr/>
          <a:lstStyle/>
          <a:p>
            <a:endParaRPr lang="it-IT"/>
          </a:p>
        </p:txBody>
      </p:sp>
      <p:sp>
        <p:nvSpPr>
          <p:cNvPr id="11" name="Text 8"/>
          <p:cNvSpPr/>
          <p:nvPr/>
        </p:nvSpPr>
        <p:spPr>
          <a:xfrm>
            <a:off x="1028224" y="5730597"/>
            <a:ext cx="3797498"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Ottimizzazioni Cache-based</a:t>
            </a:r>
            <a:endParaRPr lang="en-US" sz="2300" dirty="0"/>
          </a:p>
        </p:txBody>
      </p:sp>
      <p:sp>
        <p:nvSpPr>
          <p:cNvPr id="12" name="Text 9"/>
          <p:cNvSpPr/>
          <p:nvPr/>
        </p:nvSpPr>
        <p:spPr>
          <a:xfrm>
            <a:off x="1028224" y="6238756"/>
            <a:ext cx="7087553"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Le ottimizzazioni cache-based sfruttano i principi di località degli accessi alle memorie cache, organizzando i dati in modo da migliorare la velocità di accesso e ridurre i tempi di esecuzione.</a:t>
            </a:r>
            <a:endParaRPr lang="en-US" sz="1750" dirty="0"/>
          </a:p>
        </p:txBody>
      </p:sp>
      <p:sp>
        <p:nvSpPr>
          <p:cNvPr id="13" name="CasellaDiTesto 12">
            <a:extLst>
              <a:ext uri="{FF2B5EF4-FFF2-40B4-BE49-F238E27FC236}">
                <a16:creationId xmlns:a16="http://schemas.microsoft.com/office/drawing/2014/main" id="{8EAD052B-CA88-8DAA-475B-7726F2D5B620}"/>
              </a:ext>
            </a:extLst>
          </p:cNvPr>
          <p:cNvSpPr txBox="1"/>
          <p:nvPr/>
        </p:nvSpPr>
        <p:spPr>
          <a:xfrm>
            <a:off x="2339439" y="344384"/>
            <a:ext cx="3895106" cy="369332"/>
          </a:xfrm>
          <a:prstGeom prst="rect">
            <a:avLst/>
          </a:prstGeom>
          <a:noFill/>
        </p:spPr>
        <p:txBody>
          <a:bodyPr wrap="square" rtlCol="0">
            <a:spAutoFit/>
          </a:bodyPr>
          <a:lstStyle/>
          <a:p>
            <a:r>
              <a:rPr lang="it-IT" dirty="0"/>
              <a:t>Controllare se è scritto tutto bene</a:t>
            </a:r>
          </a:p>
        </p:txBody>
      </p:sp>
      <p:sp>
        <p:nvSpPr>
          <p:cNvPr id="14" name="CasellaDiTesto 13">
            <a:extLst>
              <a:ext uri="{FF2B5EF4-FFF2-40B4-BE49-F238E27FC236}">
                <a16:creationId xmlns:a16="http://schemas.microsoft.com/office/drawing/2014/main" id="{2C3955DB-06BF-67C6-0557-8A3AAF29921D}"/>
              </a:ext>
            </a:extLst>
          </p:cNvPr>
          <p:cNvSpPr txBox="1"/>
          <p:nvPr/>
        </p:nvSpPr>
        <p:spPr>
          <a:xfrm>
            <a:off x="6970816" y="344384"/>
            <a:ext cx="5213267" cy="646331"/>
          </a:xfrm>
          <a:prstGeom prst="rect">
            <a:avLst/>
          </a:prstGeom>
          <a:noFill/>
        </p:spPr>
        <p:txBody>
          <a:bodyPr wrap="square" rtlCol="0">
            <a:spAutoFit/>
          </a:bodyPr>
          <a:lstStyle/>
          <a:p>
            <a:r>
              <a:rPr lang="it-IT" dirty="0"/>
              <a:t>Magari cambiare foto perché si vede che è generata con l’AI</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F409DBAD-9D93-8A44-9188-7ED554BD5BF0}"/>
              </a:ext>
            </a:extLst>
          </p:cNvPr>
          <p:cNvSpPr txBox="1"/>
          <p:nvPr/>
        </p:nvSpPr>
        <p:spPr>
          <a:xfrm>
            <a:off x="558139" y="578076"/>
            <a:ext cx="12409716" cy="817275"/>
          </a:xfrm>
          <a:prstGeom prst="rect">
            <a:avLst/>
          </a:prstGeom>
          <a:noFill/>
        </p:spPr>
        <p:txBody>
          <a:bodyPr wrap="square">
            <a:spAutoFit/>
          </a:bodyPr>
          <a:lstStyle/>
          <a:p>
            <a:pPr marL="0" marR="0" lvl="0" indent="0" algn="l" defTabSz="914400" rtl="0" eaLnBrk="1" fontAlgn="auto" latinLnBrk="0" hangingPunct="1">
              <a:lnSpc>
                <a:spcPts val="5850"/>
              </a:lnSpc>
              <a:spcBef>
                <a:spcPts val="0"/>
              </a:spcBef>
              <a:spcAft>
                <a:spcPts val="0"/>
              </a:spcAft>
              <a:buClrTx/>
              <a:buSzTx/>
              <a:buFontTx/>
              <a:buNone/>
              <a:tabLst/>
              <a:defRPr/>
            </a:pPr>
            <a:r>
              <a:rPr kumimoji="0" lang="en-US" sz="465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mn-cs"/>
              </a:rPr>
              <a:t>Procedure </a:t>
            </a:r>
            <a:r>
              <a:rPr kumimoji="0" lang="en-US" sz="4650" b="1" i="0" u="none" strike="noStrike" kern="1200" cap="none" spc="0" normalizeH="0" baseline="0" noProof="0" dirty="0" err="1">
                <a:ln>
                  <a:noFill/>
                </a:ln>
                <a:solidFill>
                  <a:srgbClr val="000000"/>
                </a:solidFill>
                <a:effectLst/>
                <a:uLnTx/>
                <a:uFillTx/>
                <a:latin typeface="Petrona Bold" pitchFamily="34" charset="0"/>
                <a:ea typeface="Petrona Bold" pitchFamily="34" charset="-122"/>
                <a:cs typeface="+mn-cs"/>
              </a:rPr>
              <a:t>sviluppate</a:t>
            </a:r>
            <a:r>
              <a:rPr kumimoji="0" lang="en-US" sz="465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mn-cs"/>
              </a:rPr>
              <a:t> in assembly: </a:t>
            </a:r>
            <a:r>
              <a:rPr kumimoji="0" lang="en-US" sz="4650" b="1" i="0" u="none" strike="noStrike" kern="1200" cap="none" spc="0" normalizeH="0" baseline="0" noProof="0" dirty="0" err="1">
                <a:ln>
                  <a:noFill/>
                </a:ln>
                <a:solidFill>
                  <a:srgbClr val="000000"/>
                </a:solidFill>
                <a:effectLst/>
                <a:uLnTx/>
                <a:uFillTx/>
                <a:latin typeface="Petrona Bold" pitchFamily="34" charset="0"/>
                <a:ea typeface="Petrona Bold" pitchFamily="34" charset="-122"/>
                <a:cs typeface="+mn-cs"/>
              </a:rPr>
              <a:t>rama_energy</a:t>
            </a:r>
            <a:endParaRPr kumimoji="0" lang="en-US" sz="46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CasellaDiTesto 4">
            <a:extLst>
              <a:ext uri="{FF2B5EF4-FFF2-40B4-BE49-F238E27FC236}">
                <a16:creationId xmlns:a16="http://schemas.microsoft.com/office/drawing/2014/main" id="{75871A1B-28AE-369C-C2F1-C7A0B8416A82}"/>
              </a:ext>
            </a:extLst>
          </p:cNvPr>
          <p:cNvSpPr txBox="1"/>
          <p:nvPr/>
        </p:nvSpPr>
        <p:spPr>
          <a:xfrm>
            <a:off x="1698171" y="2256312"/>
            <a:ext cx="2173185" cy="369332"/>
          </a:xfrm>
          <a:prstGeom prst="rect">
            <a:avLst/>
          </a:prstGeom>
          <a:noFill/>
        </p:spPr>
        <p:txBody>
          <a:bodyPr wrap="square" rtlCol="0">
            <a:spAutoFit/>
          </a:bodyPr>
          <a:lstStyle/>
          <a:p>
            <a:r>
              <a:rPr lang="it-IT" dirty="0"/>
              <a:t>Codice 32 bit SSE</a:t>
            </a:r>
          </a:p>
        </p:txBody>
      </p:sp>
      <p:sp>
        <p:nvSpPr>
          <p:cNvPr id="6" name="CasellaDiTesto 5">
            <a:extLst>
              <a:ext uri="{FF2B5EF4-FFF2-40B4-BE49-F238E27FC236}">
                <a16:creationId xmlns:a16="http://schemas.microsoft.com/office/drawing/2014/main" id="{5CD0046A-8EFE-66F9-117E-0C6207A1EC28}"/>
              </a:ext>
            </a:extLst>
          </p:cNvPr>
          <p:cNvSpPr txBox="1"/>
          <p:nvPr/>
        </p:nvSpPr>
        <p:spPr>
          <a:xfrm>
            <a:off x="10068296" y="2289959"/>
            <a:ext cx="2173185" cy="369332"/>
          </a:xfrm>
          <a:prstGeom prst="rect">
            <a:avLst/>
          </a:prstGeom>
          <a:noFill/>
        </p:spPr>
        <p:txBody>
          <a:bodyPr wrap="square" rtlCol="0">
            <a:spAutoFit/>
          </a:bodyPr>
          <a:lstStyle/>
          <a:p>
            <a:r>
              <a:rPr lang="it-IT" dirty="0"/>
              <a:t>Codice 64 bit AVX</a:t>
            </a:r>
          </a:p>
        </p:txBody>
      </p:sp>
    </p:spTree>
    <p:extLst>
      <p:ext uri="{BB962C8B-B14F-4D97-AF65-F5344CB8AC3E}">
        <p14:creationId xmlns:p14="http://schemas.microsoft.com/office/powerpoint/2010/main" val="2483559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BF79FE-2DFB-DD88-4B92-8399ED2876F2}"/>
            </a:ext>
          </a:extLst>
        </p:cNvPr>
        <p:cNvGrpSpPr/>
        <p:nvPr/>
      </p:nvGrpSpPr>
      <p:grpSpPr>
        <a:xfrm>
          <a:off x="0" y="0"/>
          <a:ext cx="0" cy="0"/>
          <a:chOff x="0" y="0"/>
          <a:chExt cx="0" cy="0"/>
        </a:xfrm>
      </p:grpSpPr>
      <p:sp>
        <p:nvSpPr>
          <p:cNvPr id="3" name="CasellaDiTesto 2">
            <a:extLst>
              <a:ext uri="{FF2B5EF4-FFF2-40B4-BE49-F238E27FC236}">
                <a16:creationId xmlns:a16="http://schemas.microsoft.com/office/drawing/2014/main" id="{90DF8206-5233-3A95-D5EC-2D097EA013D0}"/>
              </a:ext>
            </a:extLst>
          </p:cNvPr>
          <p:cNvSpPr txBox="1"/>
          <p:nvPr/>
        </p:nvSpPr>
        <p:spPr>
          <a:xfrm>
            <a:off x="558139" y="578076"/>
            <a:ext cx="12409716" cy="1573892"/>
          </a:xfrm>
          <a:prstGeom prst="rect">
            <a:avLst/>
          </a:prstGeom>
          <a:noFill/>
        </p:spPr>
        <p:txBody>
          <a:bodyPr wrap="square">
            <a:spAutoFit/>
          </a:bodyPr>
          <a:lstStyle/>
          <a:p>
            <a:pPr marL="0" marR="0" lvl="0" indent="0" algn="l" defTabSz="914400" rtl="0" eaLnBrk="1" fontAlgn="auto" latinLnBrk="0" hangingPunct="1">
              <a:lnSpc>
                <a:spcPts val="5850"/>
              </a:lnSpc>
              <a:spcBef>
                <a:spcPts val="0"/>
              </a:spcBef>
              <a:spcAft>
                <a:spcPts val="0"/>
              </a:spcAft>
              <a:buClrTx/>
              <a:buSzTx/>
              <a:buFontTx/>
              <a:buNone/>
              <a:tabLst/>
              <a:defRPr/>
            </a:pPr>
            <a:r>
              <a:rPr kumimoji="0" lang="en-US" sz="465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mn-cs"/>
              </a:rPr>
              <a:t>Procedure </a:t>
            </a:r>
            <a:r>
              <a:rPr kumimoji="0" lang="en-US" sz="4650" b="1" i="0" u="none" strike="noStrike" kern="1200" cap="none" spc="0" normalizeH="0" baseline="0" noProof="0" dirty="0" err="1">
                <a:ln>
                  <a:noFill/>
                </a:ln>
                <a:solidFill>
                  <a:srgbClr val="000000"/>
                </a:solidFill>
                <a:effectLst/>
                <a:uLnTx/>
                <a:uFillTx/>
                <a:latin typeface="Petrona Bold" pitchFamily="34" charset="0"/>
                <a:ea typeface="Petrona Bold" pitchFamily="34" charset="-122"/>
                <a:cs typeface="+mn-cs"/>
              </a:rPr>
              <a:t>sviluppate</a:t>
            </a:r>
            <a:r>
              <a:rPr kumimoji="0" lang="en-US" sz="465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mn-cs"/>
              </a:rPr>
              <a:t> in assembly: </a:t>
            </a:r>
            <a:r>
              <a:rPr lang="en-US" sz="4650" b="1" dirty="0" err="1">
                <a:solidFill>
                  <a:srgbClr val="000000"/>
                </a:solidFill>
                <a:latin typeface="Petrona Bold" pitchFamily="34" charset="0"/>
                <a:ea typeface="Petrona Bold" pitchFamily="34" charset="-122"/>
              </a:rPr>
              <a:t>distanza</a:t>
            </a:r>
            <a:r>
              <a:rPr lang="en-US" sz="4650" b="1" dirty="0">
                <a:solidFill>
                  <a:srgbClr val="000000"/>
                </a:solidFill>
                <a:latin typeface="Petrona Bold" pitchFamily="34" charset="0"/>
                <a:ea typeface="Petrona Bold" pitchFamily="34" charset="-122"/>
              </a:rPr>
              <a:t> </a:t>
            </a:r>
            <a:r>
              <a:rPr lang="en-US" sz="4650" b="1" dirty="0" err="1">
                <a:solidFill>
                  <a:srgbClr val="000000"/>
                </a:solidFill>
                <a:latin typeface="Petrona Bold" pitchFamily="34" charset="0"/>
                <a:ea typeface="Petrona Bold" pitchFamily="34" charset="-122"/>
              </a:rPr>
              <a:t>euclidea</a:t>
            </a:r>
            <a:endParaRPr kumimoji="0" lang="en-US" sz="46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CasellaDiTesto 1">
            <a:extLst>
              <a:ext uri="{FF2B5EF4-FFF2-40B4-BE49-F238E27FC236}">
                <a16:creationId xmlns:a16="http://schemas.microsoft.com/office/drawing/2014/main" id="{31AAAA78-BB19-F5DD-5A45-52FC041CD6B4}"/>
              </a:ext>
            </a:extLst>
          </p:cNvPr>
          <p:cNvSpPr txBox="1"/>
          <p:nvPr/>
        </p:nvSpPr>
        <p:spPr>
          <a:xfrm>
            <a:off x="1698171" y="2256312"/>
            <a:ext cx="2173185" cy="369332"/>
          </a:xfrm>
          <a:prstGeom prst="rect">
            <a:avLst/>
          </a:prstGeom>
          <a:noFill/>
        </p:spPr>
        <p:txBody>
          <a:bodyPr wrap="square" rtlCol="0">
            <a:spAutoFit/>
          </a:bodyPr>
          <a:lstStyle/>
          <a:p>
            <a:r>
              <a:rPr lang="it-IT" dirty="0"/>
              <a:t>Codice 32 bit SSE</a:t>
            </a:r>
          </a:p>
        </p:txBody>
      </p:sp>
      <p:sp>
        <p:nvSpPr>
          <p:cNvPr id="5" name="CasellaDiTesto 4">
            <a:extLst>
              <a:ext uri="{FF2B5EF4-FFF2-40B4-BE49-F238E27FC236}">
                <a16:creationId xmlns:a16="http://schemas.microsoft.com/office/drawing/2014/main" id="{BA37AC71-2D5B-1CFE-F332-913393803D18}"/>
              </a:ext>
            </a:extLst>
          </p:cNvPr>
          <p:cNvSpPr txBox="1"/>
          <p:nvPr/>
        </p:nvSpPr>
        <p:spPr>
          <a:xfrm>
            <a:off x="10068296" y="2289959"/>
            <a:ext cx="2173185" cy="369332"/>
          </a:xfrm>
          <a:prstGeom prst="rect">
            <a:avLst/>
          </a:prstGeom>
          <a:noFill/>
        </p:spPr>
        <p:txBody>
          <a:bodyPr wrap="square" rtlCol="0">
            <a:spAutoFit/>
          </a:bodyPr>
          <a:lstStyle/>
          <a:p>
            <a:r>
              <a:rPr lang="it-IT" dirty="0"/>
              <a:t>Codice 64 bit AVX</a:t>
            </a:r>
          </a:p>
        </p:txBody>
      </p:sp>
    </p:spTree>
    <p:extLst>
      <p:ext uri="{BB962C8B-B14F-4D97-AF65-F5344CB8AC3E}">
        <p14:creationId xmlns:p14="http://schemas.microsoft.com/office/powerpoint/2010/main" val="1285750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808AB-7120-D71B-FA5D-781B66F6D0EB}"/>
            </a:ext>
          </a:extLst>
        </p:cNvPr>
        <p:cNvGrpSpPr/>
        <p:nvPr/>
      </p:nvGrpSpPr>
      <p:grpSpPr>
        <a:xfrm>
          <a:off x="0" y="0"/>
          <a:ext cx="0" cy="0"/>
          <a:chOff x="0" y="0"/>
          <a:chExt cx="0" cy="0"/>
        </a:xfrm>
      </p:grpSpPr>
      <p:sp>
        <p:nvSpPr>
          <p:cNvPr id="3" name="CasellaDiTesto 2">
            <a:extLst>
              <a:ext uri="{FF2B5EF4-FFF2-40B4-BE49-F238E27FC236}">
                <a16:creationId xmlns:a16="http://schemas.microsoft.com/office/drawing/2014/main" id="{80F3731E-FAB3-238F-679C-354DB0166526}"/>
              </a:ext>
            </a:extLst>
          </p:cNvPr>
          <p:cNvSpPr txBox="1"/>
          <p:nvPr/>
        </p:nvSpPr>
        <p:spPr>
          <a:xfrm>
            <a:off x="558139" y="578076"/>
            <a:ext cx="12409716" cy="1573892"/>
          </a:xfrm>
          <a:prstGeom prst="rect">
            <a:avLst/>
          </a:prstGeom>
          <a:noFill/>
        </p:spPr>
        <p:txBody>
          <a:bodyPr wrap="square">
            <a:spAutoFit/>
          </a:bodyPr>
          <a:lstStyle/>
          <a:p>
            <a:pPr marL="0" marR="0" lvl="0" indent="0" algn="l" defTabSz="914400" rtl="0" eaLnBrk="1" fontAlgn="auto" latinLnBrk="0" hangingPunct="1">
              <a:lnSpc>
                <a:spcPts val="5850"/>
              </a:lnSpc>
              <a:spcBef>
                <a:spcPts val="0"/>
              </a:spcBef>
              <a:spcAft>
                <a:spcPts val="0"/>
              </a:spcAft>
              <a:buClrTx/>
              <a:buSzTx/>
              <a:buFontTx/>
              <a:buNone/>
              <a:tabLst/>
              <a:defRPr/>
            </a:pPr>
            <a:r>
              <a:rPr kumimoji="0" lang="en-US" sz="465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mn-cs"/>
              </a:rPr>
              <a:t>Procedure </a:t>
            </a:r>
            <a:r>
              <a:rPr kumimoji="0" lang="en-US" sz="4650" b="1" i="0" u="none" strike="noStrike" kern="1200" cap="none" spc="0" normalizeH="0" baseline="0" noProof="0" dirty="0" err="1">
                <a:ln>
                  <a:noFill/>
                </a:ln>
                <a:solidFill>
                  <a:srgbClr val="000000"/>
                </a:solidFill>
                <a:effectLst/>
                <a:uLnTx/>
                <a:uFillTx/>
                <a:latin typeface="Petrona Bold" pitchFamily="34" charset="0"/>
                <a:ea typeface="Petrona Bold" pitchFamily="34" charset="-122"/>
                <a:cs typeface="+mn-cs"/>
              </a:rPr>
              <a:t>sviluppate</a:t>
            </a:r>
            <a:r>
              <a:rPr kumimoji="0" lang="en-US" sz="465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mn-cs"/>
              </a:rPr>
              <a:t> in assembly: </a:t>
            </a:r>
            <a:r>
              <a:rPr kumimoji="0" lang="en-US" sz="4650" b="1" i="0" u="none" strike="noStrike" kern="1200" cap="none" spc="0" normalizeH="0" baseline="0" noProof="0" dirty="0" err="1">
                <a:ln>
                  <a:noFill/>
                </a:ln>
                <a:solidFill>
                  <a:srgbClr val="000000"/>
                </a:solidFill>
                <a:effectLst/>
                <a:uLnTx/>
                <a:uFillTx/>
                <a:latin typeface="Petrona Bold" pitchFamily="34" charset="0"/>
                <a:ea typeface="Petrona Bold" pitchFamily="34" charset="-122"/>
                <a:cs typeface="+mn-cs"/>
              </a:rPr>
              <a:t>prodotto</a:t>
            </a:r>
            <a:r>
              <a:rPr kumimoji="0" lang="en-US" sz="465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mn-cs"/>
              </a:rPr>
              <a:t> </a:t>
            </a:r>
            <a:r>
              <a:rPr kumimoji="0" lang="en-US" sz="4650" b="1" i="0" u="none" strike="noStrike" kern="1200" cap="none" spc="0" normalizeH="0" baseline="0" noProof="0" dirty="0" err="1">
                <a:ln>
                  <a:noFill/>
                </a:ln>
                <a:solidFill>
                  <a:srgbClr val="000000"/>
                </a:solidFill>
                <a:effectLst/>
                <a:uLnTx/>
                <a:uFillTx/>
                <a:latin typeface="Petrona Bold" pitchFamily="34" charset="0"/>
                <a:ea typeface="Petrona Bold" pitchFamily="34" charset="-122"/>
                <a:cs typeface="+mn-cs"/>
              </a:rPr>
              <a:t>matriciale</a:t>
            </a:r>
            <a:endParaRPr kumimoji="0" lang="en-US" sz="46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CasellaDiTesto 1">
            <a:extLst>
              <a:ext uri="{FF2B5EF4-FFF2-40B4-BE49-F238E27FC236}">
                <a16:creationId xmlns:a16="http://schemas.microsoft.com/office/drawing/2014/main" id="{879D311E-7195-DF00-B6F5-50AD5FCBFFE1}"/>
              </a:ext>
            </a:extLst>
          </p:cNvPr>
          <p:cNvSpPr txBox="1"/>
          <p:nvPr/>
        </p:nvSpPr>
        <p:spPr>
          <a:xfrm>
            <a:off x="1698171" y="2256312"/>
            <a:ext cx="2173185" cy="369332"/>
          </a:xfrm>
          <a:prstGeom prst="rect">
            <a:avLst/>
          </a:prstGeom>
          <a:noFill/>
        </p:spPr>
        <p:txBody>
          <a:bodyPr wrap="square" rtlCol="0">
            <a:spAutoFit/>
          </a:bodyPr>
          <a:lstStyle/>
          <a:p>
            <a:r>
              <a:rPr lang="it-IT" dirty="0"/>
              <a:t>Codice 32 bit SSE</a:t>
            </a:r>
          </a:p>
        </p:txBody>
      </p:sp>
      <p:sp>
        <p:nvSpPr>
          <p:cNvPr id="5" name="CasellaDiTesto 4">
            <a:extLst>
              <a:ext uri="{FF2B5EF4-FFF2-40B4-BE49-F238E27FC236}">
                <a16:creationId xmlns:a16="http://schemas.microsoft.com/office/drawing/2014/main" id="{93F1E9B6-66C8-60B3-B0FE-81D3E3DD46F3}"/>
              </a:ext>
            </a:extLst>
          </p:cNvPr>
          <p:cNvSpPr txBox="1"/>
          <p:nvPr/>
        </p:nvSpPr>
        <p:spPr>
          <a:xfrm>
            <a:off x="10068296" y="2289959"/>
            <a:ext cx="2173185" cy="369332"/>
          </a:xfrm>
          <a:prstGeom prst="rect">
            <a:avLst/>
          </a:prstGeom>
          <a:noFill/>
        </p:spPr>
        <p:txBody>
          <a:bodyPr wrap="square" rtlCol="0">
            <a:spAutoFit/>
          </a:bodyPr>
          <a:lstStyle/>
          <a:p>
            <a:r>
              <a:rPr lang="it-IT" dirty="0"/>
              <a:t>Codice 64 bit AVX</a:t>
            </a:r>
          </a:p>
        </p:txBody>
      </p:sp>
      <p:sp>
        <p:nvSpPr>
          <p:cNvPr id="6" name="CasellaDiTesto 5">
            <a:extLst>
              <a:ext uri="{FF2B5EF4-FFF2-40B4-BE49-F238E27FC236}">
                <a16:creationId xmlns:a16="http://schemas.microsoft.com/office/drawing/2014/main" id="{A419BF27-9F2A-4BD7-3C27-D06B5D9BFEBC}"/>
              </a:ext>
            </a:extLst>
          </p:cNvPr>
          <p:cNvSpPr txBox="1"/>
          <p:nvPr/>
        </p:nvSpPr>
        <p:spPr>
          <a:xfrm>
            <a:off x="3960419" y="1338920"/>
            <a:ext cx="5605155" cy="923330"/>
          </a:xfrm>
          <a:prstGeom prst="rect">
            <a:avLst/>
          </a:prstGeom>
          <a:noFill/>
        </p:spPr>
        <p:txBody>
          <a:bodyPr wrap="square" rtlCol="0">
            <a:spAutoFit/>
          </a:bodyPr>
          <a:lstStyle/>
          <a:p>
            <a:r>
              <a:rPr lang="it-IT" dirty="0"/>
              <a:t>Dire che il vettore ROTATION è stato cambiato in </a:t>
            </a:r>
            <a:r>
              <a:rPr lang="it-IT" dirty="0" err="1"/>
              <a:t>column</a:t>
            </a:r>
            <a:r>
              <a:rPr lang="it-IT" dirty="0"/>
              <a:t>-major </a:t>
            </a:r>
            <a:r>
              <a:rPr lang="it-IT" dirty="0" err="1"/>
              <a:t>order</a:t>
            </a:r>
            <a:r>
              <a:rPr lang="it-IT" dirty="0"/>
              <a:t> per ottimizzare le istruzioni del prodotto matriciale</a:t>
            </a:r>
          </a:p>
        </p:txBody>
      </p:sp>
    </p:spTree>
    <p:extLst>
      <p:ext uri="{BB962C8B-B14F-4D97-AF65-F5344CB8AC3E}">
        <p14:creationId xmlns:p14="http://schemas.microsoft.com/office/powerpoint/2010/main" val="2442862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6952D-CBB2-3D72-B150-4456BE45EFCB}"/>
            </a:ext>
          </a:extLst>
        </p:cNvPr>
        <p:cNvGrpSpPr/>
        <p:nvPr/>
      </p:nvGrpSpPr>
      <p:grpSpPr>
        <a:xfrm>
          <a:off x="0" y="0"/>
          <a:ext cx="0" cy="0"/>
          <a:chOff x="0" y="0"/>
          <a:chExt cx="0" cy="0"/>
        </a:xfrm>
      </p:grpSpPr>
      <p:sp>
        <p:nvSpPr>
          <p:cNvPr id="3" name="CasellaDiTesto 2">
            <a:extLst>
              <a:ext uri="{FF2B5EF4-FFF2-40B4-BE49-F238E27FC236}">
                <a16:creationId xmlns:a16="http://schemas.microsoft.com/office/drawing/2014/main" id="{6EAF018F-58BF-37A3-2537-5F518B9E69CF}"/>
              </a:ext>
            </a:extLst>
          </p:cNvPr>
          <p:cNvSpPr txBox="1"/>
          <p:nvPr/>
        </p:nvSpPr>
        <p:spPr>
          <a:xfrm>
            <a:off x="558139" y="578076"/>
            <a:ext cx="12409716" cy="817275"/>
          </a:xfrm>
          <a:prstGeom prst="rect">
            <a:avLst/>
          </a:prstGeom>
          <a:noFill/>
        </p:spPr>
        <p:txBody>
          <a:bodyPr wrap="square">
            <a:spAutoFit/>
          </a:bodyPr>
          <a:lstStyle/>
          <a:p>
            <a:pPr marL="0" marR="0" lvl="0" indent="0" algn="l" defTabSz="914400" rtl="0" eaLnBrk="1" fontAlgn="auto" latinLnBrk="0" hangingPunct="1">
              <a:lnSpc>
                <a:spcPts val="5850"/>
              </a:lnSpc>
              <a:spcBef>
                <a:spcPts val="0"/>
              </a:spcBef>
              <a:spcAft>
                <a:spcPts val="0"/>
              </a:spcAft>
              <a:buClrTx/>
              <a:buSzTx/>
              <a:buFontTx/>
              <a:buNone/>
              <a:tabLst/>
              <a:defRPr/>
            </a:pPr>
            <a:r>
              <a:rPr kumimoji="0" lang="en-US" sz="465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mn-cs"/>
              </a:rPr>
              <a:t>Procedure </a:t>
            </a:r>
            <a:r>
              <a:rPr kumimoji="0" lang="en-US" sz="4650" b="1" i="0" u="none" strike="noStrike" kern="1200" cap="none" spc="0" normalizeH="0" baseline="0" noProof="0" dirty="0" err="1">
                <a:ln>
                  <a:noFill/>
                </a:ln>
                <a:solidFill>
                  <a:srgbClr val="000000"/>
                </a:solidFill>
                <a:effectLst/>
                <a:uLnTx/>
                <a:uFillTx/>
                <a:latin typeface="Petrona Bold" pitchFamily="34" charset="0"/>
                <a:ea typeface="Petrona Bold" pitchFamily="34" charset="-122"/>
                <a:cs typeface="+mn-cs"/>
              </a:rPr>
              <a:t>sviluppate</a:t>
            </a:r>
            <a:r>
              <a:rPr kumimoji="0" lang="en-US" sz="4650" b="1" i="0" u="none" strike="noStrike" kern="1200" cap="none" spc="0" normalizeH="0" baseline="0" noProof="0" dirty="0">
                <a:ln>
                  <a:noFill/>
                </a:ln>
                <a:solidFill>
                  <a:srgbClr val="000000"/>
                </a:solidFill>
                <a:effectLst/>
                <a:uLnTx/>
                <a:uFillTx/>
                <a:latin typeface="Petrona Bold" pitchFamily="34" charset="0"/>
                <a:ea typeface="Petrona Bold" pitchFamily="34" charset="-122"/>
                <a:cs typeface="+mn-cs"/>
              </a:rPr>
              <a:t> in assembly: norma</a:t>
            </a:r>
            <a:endParaRPr kumimoji="0" lang="en-US" sz="46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CasellaDiTesto 1">
            <a:extLst>
              <a:ext uri="{FF2B5EF4-FFF2-40B4-BE49-F238E27FC236}">
                <a16:creationId xmlns:a16="http://schemas.microsoft.com/office/drawing/2014/main" id="{64008BBC-83DF-D568-AA28-49E193428BAF}"/>
              </a:ext>
            </a:extLst>
          </p:cNvPr>
          <p:cNvSpPr txBox="1"/>
          <p:nvPr/>
        </p:nvSpPr>
        <p:spPr>
          <a:xfrm>
            <a:off x="1698171" y="2256312"/>
            <a:ext cx="2173185" cy="369332"/>
          </a:xfrm>
          <a:prstGeom prst="rect">
            <a:avLst/>
          </a:prstGeom>
          <a:noFill/>
        </p:spPr>
        <p:txBody>
          <a:bodyPr wrap="square" rtlCol="0">
            <a:spAutoFit/>
          </a:bodyPr>
          <a:lstStyle/>
          <a:p>
            <a:r>
              <a:rPr lang="it-IT" dirty="0"/>
              <a:t>Codice 32 bit SSE</a:t>
            </a:r>
          </a:p>
        </p:txBody>
      </p:sp>
      <p:sp>
        <p:nvSpPr>
          <p:cNvPr id="5" name="CasellaDiTesto 4">
            <a:extLst>
              <a:ext uri="{FF2B5EF4-FFF2-40B4-BE49-F238E27FC236}">
                <a16:creationId xmlns:a16="http://schemas.microsoft.com/office/drawing/2014/main" id="{E62193D5-179A-2A26-048A-013950C719E3}"/>
              </a:ext>
            </a:extLst>
          </p:cNvPr>
          <p:cNvSpPr txBox="1"/>
          <p:nvPr/>
        </p:nvSpPr>
        <p:spPr>
          <a:xfrm>
            <a:off x="10068296" y="2289959"/>
            <a:ext cx="2173185" cy="369332"/>
          </a:xfrm>
          <a:prstGeom prst="rect">
            <a:avLst/>
          </a:prstGeom>
          <a:noFill/>
        </p:spPr>
        <p:txBody>
          <a:bodyPr wrap="square" rtlCol="0">
            <a:spAutoFit/>
          </a:bodyPr>
          <a:lstStyle/>
          <a:p>
            <a:r>
              <a:rPr lang="it-IT" dirty="0"/>
              <a:t>Codice 64 bit AVX</a:t>
            </a:r>
          </a:p>
        </p:txBody>
      </p:sp>
    </p:spTree>
    <p:extLst>
      <p:ext uri="{BB962C8B-B14F-4D97-AF65-F5344CB8AC3E}">
        <p14:creationId xmlns:p14="http://schemas.microsoft.com/office/powerpoint/2010/main" val="42546800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30</TotalTime>
  <Words>899</Words>
  <Application>Microsoft Office PowerPoint</Application>
  <PresentationFormat>Personalizzato</PresentationFormat>
  <Paragraphs>97</Paragraphs>
  <Slides>13</Slides>
  <Notes>9</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13</vt:i4>
      </vt:variant>
    </vt:vector>
  </HeadingPairs>
  <TitlesOfParts>
    <vt:vector size="20" baseType="lpstr">
      <vt:lpstr>CMBX12</vt:lpstr>
      <vt:lpstr>Arial</vt:lpstr>
      <vt:lpstr>Petrona Bold</vt:lpstr>
      <vt:lpstr>Calibri</vt:lpstr>
      <vt:lpstr>CMR12</vt:lpstr>
      <vt:lpstr>Inter</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VITTORIO GALLICCHIO</cp:lastModifiedBy>
  <cp:revision>3</cp:revision>
  <dcterms:created xsi:type="dcterms:W3CDTF">2025-01-24T21:05:28Z</dcterms:created>
  <dcterms:modified xsi:type="dcterms:W3CDTF">2025-01-24T22:23:26Z</dcterms:modified>
</cp:coreProperties>
</file>